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8"/>
  </p:notesMasterIdLst>
  <p:sldIdLst>
    <p:sldId id="256" r:id="rId2"/>
    <p:sldId id="288" r:id="rId3"/>
    <p:sldId id="259" r:id="rId4"/>
    <p:sldId id="260" r:id="rId5"/>
    <p:sldId id="301" r:id="rId6"/>
    <p:sldId id="261" r:id="rId7"/>
    <p:sldId id="257" r:id="rId8"/>
    <p:sldId id="302" r:id="rId9"/>
    <p:sldId id="303" r:id="rId10"/>
    <p:sldId id="262" r:id="rId11"/>
    <p:sldId id="304" r:id="rId12"/>
    <p:sldId id="305" r:id="rId13"/>
    <p:sldId id="295" r:id="rId14"/>
    <p:sldId id="306" r:id="rId15"/>
    <p:sldId id="298" r:id="rId16"/>
    <p:sldId id="314" r:id="rId17"/>
    <p:sldId id="313" r:id="rId18"/>
    <p:sldId id="316" r:id="rId19"/>
    <p:sldId id="317" r:id="rId20"/>
    <p:sldId id="318" r:id="rId21"/>
    <p:sldId id="297" r:id="rId22"/>
    <p:sldId id="319" r:id="rId23"/>
    <p:sldId id="268" r:id="rId24"/>
    <p:sldId id="321" r:id="rId25"/>
    <p:sldId id="311" r:id="rId26"/>
    <p:sldId id="320" r:id="rId27"/>
    <p:sldId id="323" r:id="rId28"/>
    <p:sldId id="296" r:id="rId29"/>
    <p:sldId id="315" r:id="rId30"/>
    <p:sldId id="322" r:id="rId31"/>
    <p:sldId id="299" r:id="rId32"/>
    <p:sldId id="308" r:id="rId33"/>
    <p:sldId id="309" r:id="rId34"/>
    <p:sldId id="310" r:id="rId35"/>
    <p:sldId id="278" r:id="rId36"/>
    <p:sldId id="300" r:id="rId3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9"/>
    </p:embeddedFon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Raleway" pitchFamily="2" charset="77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7407"/>
    <a:srgbClr val="CF7300"/>
    <a:srgbClr val="E5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7"/>
    <p:restoredTop sz="94615"/>
  </p:normalViewPr>
  <p:slideViewPr>
    <p:cSldViewPr snapToGrid="0" snapToObjects="1">
      <p:cViewPr>
        <p:scale>
          <a:sx n="160" d="100"/>
          <a:sy n="160" d="100"/>
        </p:scale>
        <p:origin x="600" y="-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75EA0-007C-F544-97F6-C0A2DD37BDDE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8D1AF-BF13-154E-8110-9EEF95024D83}">
      <dgm:prSet phldrT="[Text]" custT="1"/>
      <dgm:spPr/>
      <dgm:t>
        <a:bodyPr/>
        <a:lstStyle/>
        <a:p>
          <a:r>
            <a:rPr lang="en-US" sz="1600" dirty="0"/>
            <a:t>Cycle</a:t>
          </a:r>
        </a:p>
      </dgm:t>
    </dgm:pt>
    <dgm:pt modelId="{5130A1D8-7A10-3D40-9A61-D11C37DCFA1D}" type="parTrans" cxnId="{AAA4EAB6-B750-894E-94D6-B68B9F59220E}">
      <dgm:prSet/>
      <dgm:spPr/>
      <dgm:t>
        <a:bodyPr/>
        <a:lstStyle/>
        <a:p>
          <a:endParaRPr lang="en-US"/>
        </a:p>
      </dgm:t>
    </dgm:pt>
    <dgm:pt modelId="{3038DBF0-8131-1D45-BD89-27F3C945C406}" type="sibTrans" cxnId="{AAA4EAB6-B750-894E-94D6-B68B9F59220E}">
      <dgm:prSet/>
      <dgm:spPr/>
      <dgm:t>
        <a:bodyPr/>
        <a:lstStyle/>
        <a:p>
          <a:endParaRPr lang="en-US"/>
        </a:p>
      </dgm:t>
    </dgm:pt>
    <dgm:pt modelId="{BDFF9D98-4CA9-FA4A-ACD6-59CBC40E043D}">
      <dgm:prSet phldrT="[Text]" custT="1"/>
      <dgm:spPr/>
      <dgm:t>
        <a:bodyPr/>
        <a:lstStyle/>
        <a:p>
          <a:r>
            <a:rPr lang="en-US" sz="1600" dirty="0"/>
            <a:t>TFs</a:t>
          </a:r>
        </a:p>
      </dgm:t>
    </dgm:pt>
    <dgm:pt modelId="{3BAF7620-B1FE-F246-AE4E-65EB50D6E5F4}" type="parTrans" cxnId="{B42569AC-E61A-9E41-878F-63AC3DC189EC}">
      <dgm:prSet/>
      <dgm:spPr/>
      <dgm:t>
        <a:bodyPr/>
        <a:lstStyle/>
        <a:p>
          <a:endParaRPr lang="en-US"/>
        </a:p>
      </dgm:t>
    </dgm:pt>
    <dgm:pt modelId="{3A2AAE58-AC75-1941-A06B-31C7267288EA}" type="sibTrans" cxnId="{B42569AC-E61A-9E41-878F-63AC3DC189EC}">
      <dgm:prSet/>
      <dgm:spPr/>
      <dgm:t>
        <a:bodyPr/>
        <a:lstStyle/>
        <a:p>
          <a:endParaRPr lang="en-US"/>
        </a:p>
      </dgm:t>
    </dgm:pt>
    <dgm:pt modelId="{B6B2489C-99DC-C941-8EF3-89231DA7A4F1}" type="pres">
      <dgm:prSet presAssocID="{01B75EA0-007C-F544-97F6-C0A2DD37BDDE}" presName="cycle" presStyleCnt="0">
        <dgm:presLayoutVars>
          <dgm:dir/>
          <dgm:resizeHandles val="exact"/>
        </dgm:presLayoutVars>
      </dgm:prSet>
      <dgm:spPr/>
    </dgm:pt>
    <dgm:pt modelId="{ED6C56A9-E1F9-6941-ACE9-C165B134E651}" type="pres">
      <dgm:prSet presAssocID="{4D48D1AF-BF13-154E-8110-9EEF95024D83}" presName="dummy" presStyleCnt="0"/>
      <dgm:spPr/>
    </dgm:pt>
    <dgm:pt modelId="{BCBA32D4-76E3-5443-9AF4-0D02727EA83D}" type="pres">
      <dgm:prSet presAssocID="{4D48D1AF-BF13-154E-8110-9EEF95024D83}" presName="node" presStyleLbl="revTx" presStyleIdx="0" presStyleCnt="2">
        <dgm:presLayoutVars>
          <dgm:bulletEnabled val="1"/>
        </dgm:presLayoutVars>
      </dgm:prSet>
      <dgm:spPr/>
    </dgm:pt>
    <dgm:pt modelId="{0C52D015-BE39-7044-AFD0-571C4FD2D4BB}" type="pres">
      <dgm:prSet presAssocID="{3038DBF0-8131-1D45-BD89-27F3C945C406}" presName="sibTrans" presStyleLbl="node1" presStyleIdx="0" presStyleCnt="2"/>
      <dgm:spPr/>
    </dgm:pt>
    <dgm:pt modelId="{0742353C-882D-1440-9457-51EA15BA2C9C}" type="pres">
      <dgm:prSet presAssocID="{BDFF9D98-4CA9-FA4A-ACD6-59CBC40E043D}" presName="dummy" presStyleCnt="0"/>
      <dgm:spPr/>
    </dgm:pt>
    <dgm:pt modelId="{53560488-8838-E644-9367-463906944648}" type="pres">
      <dgm:prSet presAssocID="{BDFF9D98-4CA9-FA4A-ACD6-59CBC40E043D}" presName="node" presStyleLbl="revTx" presStyleIdx="1" presStyleCnt="2">
        <dgm:presLayoutVars>
          <dgm:bulletEnabled val="1"/>
        </dgm:presLayoutVars>
      </dgm:prSet>
      <dgm:spPr/>
    </dgm:pt>
    <dgm:pt modelId="{D82A475A-0C4B-5342-ACDE-E0660F944BA4}" type="pres">
      <dgm:prSet presAssocID="{3A2AAE58-AC75-1941-A06B-31C7267288EA}" presName="sibTrans" presStyleLbl="node1" presStyleIdx="1" presStyleCnt="2"/>
      <dgm:spPr/>
    </dgm:pt>
  </dgm:ptLst>
  <dgm:cxnLst>
    <dgm:cxn modelId="{8DAD3642-A2A3-4B43-ADBD-5DB53EFFFF5D}" type="presOf" srcId="{3038DBF0-8131-1D45-BD89-27F3C945C406}" destId="{0C52D015-BE39-7044-AFD0-571C4FD2D4BB}" srcOrd="0" destOrd="0" presId="urn:microsoft.com/office/officeart/2005/8/layout/cycle1"/>
    <dgm:cxn modelId="{95F63A82-1AD3-BA4C-9515-591CD6D7AB1E}" type="presOf" srcId="{3A2AAE58-AC75-1941-A06B-31C7267288EA}" destId="{D82A475A-0C4B-5342-ACDE-E0660F944BA4}" srcOrd="0" destOrd="0" presId="urn:microsoft.com/office/officeart/2005/8/layout/cycle1"/>
    <dgm:cxn modelId="{68D8B295-C82E-CF41-94E5-AFE85D3FA153}" type="presOf" srcId="{BDFF9D98-4CA9-FA4A-ACD6-59CBC40E043D}" destId="{53560488-8838-E644-9367-463906944648}" srcOrd="0" destOrd="0" presId="urn:microsoft.com/office/officeart/2005/8/layout/cycle1"/>
    <dgm:cxn modelId="{B42569AC-E61A-9E41-878F-63AC3DC189EC}" srcId="{01B75EA0-007C-F544-97F6-C0A2DD37BDDE}" destId="{BDFF9D98-4CA9-FA4A-ACD6-59CBC40E043D}" srcOrd="1" destOrd="0" parTransId="{3BAF7620-B1FE-F246-AE4E-65EB50D6E5F4}" sibTransId="{3A2AAE58-AC75-1941-A06B-31C7267288EA}"/>
    <dgm:cxn modelId="{AAA4EAB6-B750-894E-94D6-B68B9F59220E}" srcId="{01B75EA0-007C-F544-97F6-C0A2DD37BDDE}" destId="{4D48D1AF-BF13-154E-8110-9EEF95024D83}" srcOrd="0" destOrd="0" parTransId="{5130A1D8-7A10-3D40-9A61-D11C37DCFA1D}" sibTransId="{3038DBF0-8131-1D45-BD89-27F3C945C406}"/>
    <dgm:cxn modelId="{7C28B3C3-3B6D-5A4F-851C-67A3F24A8055}" type="presOf" srcId="{4D48D1AF-BF13-154E-8110-9EEF95024D83}" destId="{BCBA32D4-76E3-5443-9AF4-0D02727EA83D}" srcOrd="0" destOrd="0" presId="urn:microsoft.com/office/officeart/2005/8/layout/cycle1"/>
    <dgm:cxn modelId="{1C1D9ED1-E087-5747-BDB0-B3740D12A726}" type="presOf" srcId="{01B75EA0-007C-F544-97F6-C0A2DD37BDDE}" destId="{B6B2489C-99DC-C941-8EF3-89231DA7A4F1}" srcOrd="0" destOrd="0" presId="urn:microsoft.com/office/officeart/2005/8/layout/cycle1"/>
    <dgm:cxn modelId="{BA4B7D3B-4F90-6B42-9DE4-B01935FB5385}" type="presParOf" srcId="{B6B2489C-99DC-C941-8EF3-89231DA7A4F1}" destId="{ED6C56A9-E1F9-6941-ACE9-C165B134E651}" srcOrd="0" destOrd="0" presId="urn:microsoft.com/office/officeart/2005/8/layout/cycle1"/>
    <dgm:cxn modelId="{14627547-D0E9-8441-B693-B901ACC6F3A0}" type="presParOf" srcId="{B6B2489C-99DC-C941-8EF3-89231DA7A4F1}" destId="{BCBA32D4-76E3-5443-9AF4-0D02727EA83D}" srcOrd="1" destOrd="0" presId="urn:microsoft.com/office/officeart/2005/8/layout/cycle1"/>
    <dgm:cxn modelId="{05E2677E-F475-8A41-8D22-9573635EDD9C}" type="presParOf" srcId="{B6B2489C-99DC-C941-8EF3-89231DA7A4F1}" destId="{0C52D015-BE39-7044-AFD0-571C4FD2D4BB}" srcOrd="2" destOrd="0" presId="urn:microsoft.com/office/officeart/2005/8/layout/cycle1"/>
    <dgm:cxn modelId="{35170065-EDF2-DE47-A0F3-69ACB0B8B667}" type="presParOf" srcId="{B6B2489C-99DC-C941-8EF3-89231DA7A4F1}" destId="{0742353C-882D-1440-9457-51EA15BA2C9C}" srcOrd="3" destOrd="0" presId="urn:microsoft.com/office/officeart/2005/8/layout/cycle1"/>
    <dgm:cxn modelId="{40F3E14C-366E-C849-8C5E-7DE7A9C01CC2}" type="presParOf" srcId="{B6B2489C-99DC-C941-8EF3-89231DA7A4F1}" destId="{53560488-8838-E644-9367-463906944648}" srcOrd="4" destOrd="0" presId="urn:microsoft.com/office/officeart/2005/8/layout/cycle1"/>
    <dgm:cxn modelId="{0B54088F-C7E2-CD4D-918D-558BF5025AEE}" type="presParOf" srcId="{B6B2489C-99DC-C941-8EF3-89231DA7A4F1}" destId="{D82A475A-0C4B-5342-ACDE-E0660F944BA4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B75EA0-007C-F544-97F6-C0A2DD37BDDE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8D1AF-BF13-154E-8110-9EEF95024D83}">
      <dgm:prSet phldrT="[Text]" custT="1"/>
      <dgm:spPr/>
      <dgm:t>
        <a:bodyPr/>
        <a:lstStyle/>
        <a:p>
          <a:r>
            <a:rPr lang="en-US" sz="1600" dirty="0"/>
            <a:t>Cycle</a:t>
          </a:r>
        </a:p>
      </dgm:t>
    </dgm:pt>
    <dgm:pt modelId="{5130A1D8-7A10-3D40-9A61-D11C37DCFA1D}" type="parTrans" cxnId="{AAA4EAB6-B750-894E-94D6-B68B9F59220E}">
      <dgm:prSet/>
      <dgm:spPr/>
      <dgm:t>
        <a:bodyPr/>
        <a:lstStyle/>
        <a:p>
          <a:endParaRPr lang="en-US"/>
        </a:p>
      </dgm:t>
    </dgm:pt>
    <dgm:pt modelId="{3038DBF0-8131-1D45-BD89-27F3C945C406}" type="sibTrans" cxnId="{AAA4EAB6-B750-894E-94D6-B68B9F59220E}">
      <dgm:prSet/>
      <dgm:spPr/>
      <dgm:t>
        <a:bodyPr/>
        <a:lstStyle/>
        <a:p>
          <a:endParaRPr lang="en-US"/>
        </a:p>
      </dgm:t>
    </dgm:pt>
    <dgm:pt modelId="{BDFF9D98-4CA9-FA4A-ACD6-59CBC40E043D}">
      <dgm:prSet phldrT="[Text]" custT="1"/>
      <dgm:spPr/>
      <dgm:t>
        <a:bodyPr/>
        <a:lstStyle/>
        <a:p>
          <a:r>
            <a:rPr lang="en-US" sz="1600" dirty="0"/>
            <a:t>TFs</a:t>
          </a:r>
        </a:p>
      </dgm:t>
    </dgm:pt>
    <dgm:pt modelId="{3BAF7620-B1FE-F246-AE4E-65EB50D6E5F4}" type="parTrans" cxnId="{B42569AC-E61A-9E41-878F-63AC3DC189EC}">
      <dgm:prSet/>
      <dgm:spPr/>
      <dgm:t>
        <a:bodyPr/>
        <a:lstStyle/>
        <a:p>
          <a:endParaRPr lang="en-US"/>
        </a:p>
      </dgm:t>
    </dgm:pt>
    <dgm:pt modelId="{3A2AAE58-AC75-1941-A06B-31C7267288EA}" type="sibTrans" cxnId="{B42569AC-E61A-9E41-878F-63AC3DC189EC}">
      <dgm:prSet/>
      <dgm:spPr/>
      <dgm:t>
        <a:bodyPr/>
        <a:lstStyle/>
        <a:p>
          <a:endParaRPr lang="en-US"/>
        </a:p>
      </dgm:t>
    </dgm:pt>
    <dgm:pt modelId="{B6B2489C-99DC-C941-8EF3-89231DA7A4F1}" type="pres">
      <dgm:prSet presAssocID="{01B75EA0-007C-F544-97F6-C0A2DD37BDDE}" presName="cycle" presStyleCnt="0">
        <dgm:presLayoutVars>
          <dgm:dir/>
          <dgm:resizeHandles val="exact"/>
        </dgm:presLayoutVars>
      </dgm:prSet>
      <dgm:spPr/>
    </dgm:pt>
    <dgm:pt modelId="{ED6C56A9-E1F9-6941-ACE9-C165B134E651}" type="pres">
      <dgm:prSet presAssocID="{4D48D1AF-BF13-154E-8110-9EEF95024D83}" presName="dummy" presStyleCnt="0"/>
      <dgm:spPr/>
    </dgm:pt>
    <dgm:pt modelId="{BCBA32D4-76E3-5443-9AF4-0D02727EA83D}" type="pres">
      <dgm:prSet presAssocID="{4D48D1AF-BF13-154E-8110-9EEF95024D83}" presName="node" presStyleLbl="revTx" presStyleIdx="0" presStyleCnt="2">
        <dgm:presLayoutVars>
          <dgm:bulletEnabled val="1"/>
        </dgm:presLayoutVars>
      </dgm:prSet>
      <dgm:spPr/>
    </dgm:pt>
    <dgm:pt modelId="{0C52D015-BE39-7044-AFD0-571C4FD2D4BB}" type="pres">
      <dgm:prSet presAssocID="{3038DBF0-8131-1D45-BD89-27F3C945C406}" presName="sibTrans" presStyleLbl="node1" presStyleIdx="0" presStyleCnt="2"/>
      <dgm:spPr/>
    </dgm:pt>
    <dgm:pt modelId="{0742353C-882D-1440-9457-51EA15BA2C9C}" type="pres">
      <dgm:prSet presAssocID="{BDFF9D98-4CA9-FA4A-ACD6-59CBC40E043D}" presName="dummy" presStyleCnt="0"/>
      <dgm:spPr/>
    </dgm:pt>
    <dgm:pt modelId="{53560488-8838-E644-9367-463906944648}" type="pres">
      <dgm:prSet presAssocID="{BDFF9D98-4CA9-FA4A-ACD6-59CBC40E043D}" presName="node" presStyleLbl="revTx" presStyleIdx="1" presStyleCnt="2">
        <dgm:presLayoutVars>
          <dgm:bulletEnabled val="1"/>
        </dgm:presLayoutVars>
      </dgm:prSet>
      <dgm:spPr/>
    </dgm:pt>
    <dgm:pt modelId="{D82A475A-0C4B-5342-ACDE-E0660F944BA4}" type="pres">
      <dgm:prSet presAssocID="{3A2AAE58-AC75-1941-A06B-31C7267288EA}" presName="sibTrans" presStyleLbl="node1" presStyleIdx="1" presStyleCnt="2"/>
      <dgm:spPr/>
    </dgm:pt>
  </dgm:ptLst>
  <dgm:cxnLst>
    <dgm:cxn modelId="{8DAD3642-A2A3-4B43-ADBD-5DB53EFFFF5D}" type="presOf" srcId="{3038DBF0-8131-1D45-BD89-27F3C945C406}" destId="{0C52D015-BE39-7044-AFD0-571C4FD2D4BB}" srcOrd="0" destOrd="0" presId="urn:microsoft.com/office/officeart/2005/8/layout/cycle1"/>
    <dgm:cxn modelId="{95F63A82-1AD3-BA4C-9515-591CD6D7AB1E}" type="presOf" srcId="{3A2AAE58-AC75-1941-A06B-31C7267288EA}" destId="{D82A475A-0C4B-5342-ACDE-E0660F944BA4}" srcOrd="0" destOrd="0" presId="urn:microsoft.com/office/officeart/2005/8/layout/cycle1"/>
    <dgm:cxn modelId="{68D8B295-C82E-CF41-94E5-AFE85D3FA153}" type="presOf" srcId="{BDFF9D98-4CA9-FA4A-ACD6-59CBC40E043D}" destId="{53560488-8838-E644-9367-463906944648}" srcOrd="0" destOrd="0" presId="urn:microsoft.com/office/officeart/2005/8/layout/cycle1"/>
    <dgm:cxn modelId="{B42569AC-E61A-9E41-878F-63AC3DC189EC}" srcId="{01B75EA0-007C-F544-97F6-C0A2DD37BDDE}" destId="{BDFF9D98-4CA9-FA4A-ACD6-59CBC40E043D}" srcOrd="1" destOrd="0" parTransId="{3BAF7620-B1FE-F246-AE4E-65EB50D6E5F4}" sibTransId="{3A2AAE58-AC75-1941-A06B-31C7267288EA}"/>
    <dgm:cxn modelId="{AAA4EAB6-B750-894E-94D6-B68B9F59220E}" srcId="{01B75EA0-007C-F544-97F6-C0A2DD37BDDE}" destId="{4D48D1AF-BF13-154E-8110-9EEF95024D83}" srcOrd="0" destOrd="0" parTransId="{5130A1D8-7A10-3D40-9A61-D11C37DCFA1D}" sibTransId="{3038DBF0-8131-1D45-BD89-27F3C945C406}"/>
    <dgm:cxn modelId="{7C28B3C3-3B6D-5A4F-851C-67A3F24A8055}" type="presOf" srcId="{4D48D1AF-BF13-154E-8110-9EEF95024D83}" destId="{BCBA32D4-76E3-5443-9AF4-0D02727EA83D}" srcOrd="0" destOrd="0" presId="urn:microsoft.com/office/officeart/2005/8/layout/cycle1"/>
    <dgm:cxn modelId="{1C1D9ED1-E087-5747-BDB0-B3740D12A726}" type="presOf" srcId="{01B75EA0-007C-F544-97F6-C0A2DD37BDDE}" destId="{B6B2489C-99DC-C941-8EF3-89231DA7A4F1}" srcOrd="0" destOrd="0" presId="urn:microsoft.com/office/officeart/2005/8/layout/cycle1"/>
    <dgm:cxn modelId="{BA4B7D3B-4F90-6B42-9DE4-B01935FB5385}" type="presParOf" srcId="{B6B2489C-99DC-C941-8EF3-89231DA7A4F1}" destId="{ED6C56A9-E1F9-6941-ACE9-C165B134E651}" srcOrd="0" destOrd="0" presId="urn:microsoft.com/office/officeart/2005/8/layout/cycle1"/>
    <dgm:cxn modelId="{14627547-D0E9-8441-B693-B901ACC6F3A0}" type="presParOf" srcId="{B6B2489C-99DC-C941-8EF3-89231DA7A4F1}" destId="{BCBA32D4-76E3-5443-9AF4-0D02727EA83D}" srcOrd="1" destOrd="0" presId="urn:microsoft.com/office/officeart/2005/8/layout/cycle1"/>
    <dgm:cxn modelId="{05E2677E-F475-8A41-8D22-9573635EDD9C}" type="presParOf" srcId="{B6B2489C-99DC-C941-8EF3-89231DA7A4F1}" destId="{0C52D015-BE39-7044-AFD0-571C4FD2D4BB}" srcOrd="2" destOrd="0" presId="urn:microsoft.com/office/officeart/2005/8/layout/cycle1"/>
    <dgm:cxn modelId="{35170065-EDF2-DE47-A0F3-69ACB0B8B667}" type="presParOf" srcId="{B6B2489C-99DC-C941-8EF3-89231DA7A4F1}" destId="{0742353C-882D-1440-9457-51EA15BA2C9C}" srcOrd="3" destOrd="0" presId="urn:microsoft.com/office/officeart/2005/8/layout/cycle1"/>
    <dgm:cxn modelId="{40F3E14C-366E-C849-8C5E-7DE7A9C01CC2}" type="presParOf" srcId="{B6B2489C-99DC-C941-8EF3-89231DA7A4F1}" destId="{53560488-8838-E644-9367-463906944648}" srcOrd="4" destOrd="0" presId="urn:microsoft.com/office/officeart/2005/8/layout/cycle1"/>
    <dgm:cxn modelId="{0B54088F-C7E2-CD4D-918D-558BF5025AEE}" type="presParOf" srcId="{B6B2489C-99DC-C941-8EF3-89231DA7A4F1}" destId="{D82A475A-0C4B-5342-ACDE-E0660F944BA4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A32D4-76E3-5443-9AF4-0D02727EA83D}">
      <dsp:nvSpPr>
        <dsp:cNvPr id="0" name=""/>
        <dsp:cNvSpPr/>
      </dsp:nvSpPr>
      <dsp:spPr>
        <a:xfrm>
          <a:off x="1216026" y="365973"/>
          <a:ext cx="692447" cy="692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Cycle</a:t>
          </a:r>
        </a:p>
      </dsp:txBody>
      <dsp:txXfrm>
        <a:off x="1216026" y="365973"/>
        <a:ext cx="692447" cy="692447"/>
      </dsp:txXfrm>
    </dsp:sp>
    <dsp:sp modelId="{0C52D015-BE39-7044-AFD0-571C4FD2D4BB}">
      <dsp:nvSpPr>
        <dsp:cNvPr id="0" name=""/>
        <dsp:cNvSpPr/>
      </dsp:nvSpPr>
      <dsp:spPr>
        <a:xfrm>
          <a:off x="283229" y="-452"/>
          <a:ext cx="1425300" cy="1425300"/>
        </a:xfrm>
        <a:prstGeom prst="circularArrow">
          <a:avLst>
            <a:gd name="adj1" fmla="val 9474"/>
            <a:gd name="adj2" fmla="val 684117"/>
            <a:gd name="adj3" fmla="val 7854858"/>
            <a:gd name="adj4" fmla="val 2261025"/>
            <a:gd name="adj5" fmla="val 11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60488-8838-E644-9367-463906944648}">
      <dsp:nvSpPr>
        <dsp:cNvPr id="0" name=""/>
        <dsp:cNvSpPr/>
      </dsp:nvSpPr>
      <dsp:spPr>
        <a:xfrm>
          <a:off x="83285" y="365973"/>
          <a:ext cx="692447" cy="692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TFs</a:t>
          </a:r>
        </a:p>
      </dsp:txBody>
      <dsp:txXfrm>
        <a:off x="83285" y="365973"/>
        <a:ext cx="692447" cy="692447"/>
      </dsp:txXfrm>
    </dsp:sp>
    <dsp:sp modelId="{D82A475A-0C4B-5342-ACDE-E0660F944BA4}">
      <dsp:nvSpPr>
        <dsp:cNvPr id="0" name=""/>
        <dsp:cNvSpPr/>
      </dsp:nvSpPr>
      <dsp:spPr>
        <a:xfrm>
          <a:off x="283229" y="-452"/>
          <a:ext cx="1425300" cy="1425300"/>
        </a:xfrm>
        <a:prstGeom prst="circularArrow">
          <a:avLst>
            <a:gd name="adj1" fmla="val 9474"/>
            <a:gd name="adj2" fmla="val 684117"/>
            <a:gd name="adj3" fmla="val 18654858"/>
            <a:gd name="adj4" fmla="val 13061025"/>
            <a:gd name="adj5" fmla="val 11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can be constructed also in non-linear systems.</a:t>
            </a:r>
          </a:p>
        </p:txBody>
      </p:sp>
    </p:spTree>
    <p:extLst>
      <p:ext uri="{BB962C8B-B14F-4D97-AF65-F5344CB8AC3E}">
        <p14:creationId xmlns:p14="http://schemas.microsoft.com/office/powerpoint/2010/main" val="172838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5482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Principal components = first </a:t>
            </a:r>
            <a:r>
              <a:rPr lang="en-US" dirty="0" err="1"/>
              <a:t>n_c</a:t>
            </a:r>
            <a:r>
              <a:rPr lang="en-US" dirty="0"/>
              <a:t> rows of V^T.</a:t>
            </a:r>
          </a:p>
        </p:txBody>
      </p:sp>
    </p:spTree>
    <p:extLst>
      <p:ext uri="{BB962C8B-B14F-4D97-AF65-F5344CB8AC3E}">
        <p14:creationId xmlns:p14="http://schemas.microsoft.com/office/powerpoint/2010/main" val="3056801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for symmetric </a:t>
            </a:r>
            <a:r>
              <a:rPr lang="en-US" dirty="0" err="1"/>
              <a:t>Kaczmarz</a:t>
            </a:r>
            <a:r>
              <a:rPr lang="en-US" dirty="0"/>
              <a:t> I am getting asymmetry in the values of R[0] just like for non-symmetric </a:t>
            </a:r>
            <a:r>
              <a:rPr lang="en-US" dirty="0" err="1"/>
              <a:t>Kaczmarz</a:t>
            </a:r>
            <a:r>
              <a:rPr lang="en-US" dirty="0"/>
              <a:t>. James mentioned they got symmetric for symmetric </a:t>
            </a:r>
            <a:r>
              <a:rPr lang="en-US" dirty="0" err="1"/>
              <a:t>Kaczmarz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4912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6343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37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06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As in BAMG.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Solve LS problem using SVD:</a:t>
                </a:r>
                <a:r>
                  <a:rPr lang="en-US" sz="1400" baseline="0" dirty="0">
                    <a:solidFill>
                      <a:schemeClr val="tx1"/>
                    </a:solidFill>
                  </a:rPr>
                  <a:t> reused for </a:t>
                </a:r>
                <a:r>
                  <a:rPr lang="en-US" sz="1100" baseline="0" dirty="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fficient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search.</a:t>
                </a:r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As in BAMG.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Solve LS problem using SVD:</a:t>
                </a:r>
                <a:r>
                  <a:rPr lang="en-US" sz="1400" baseline="0" dirty="0">
                    <a:solidFill>
                      <a:schemeClr val="tx1"/>
                    </a:solidFill>
                  </a:rPr>
                  <a:t> reused for </a:t>
                </a:r>
                <a:r>
                  <a:rPr lang="en-US" sz="1100" baseline="0" dirty="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fficient </a:t>
                </a:r>
                <a:r>
                  <a:rPr lang="en-US" sz="1100" b="0" i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𝛼 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search.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827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413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aa6d39ba0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aaa6d39ba0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172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1438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can be constructed also in non-linear systems.</a:t>
            </a:r>
          </a:p>
        </p:txBody>
      </p:sp>
    </p:spTree>
    <p:extLst>
      <p:ext uri="{BB962C8B-B14F-4D97-AF65-F5344CB8AC3E}">
        <p14:creationId xmlns:p14="http://schemas.microsoft.com/office/powerpoint/2010/main" val="2558565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aa6d39ba0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aa6d39ba0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We want to develop AMG to new specific problems, but in the process formulate generally useful principles that can apply to many new types of problems.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718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 was inspired by work on challenges in neural networks, which include the last 3 items in this list. (and more)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18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microsoft.com/office/2007/relationships/media" Target="../media/media2.mp4"/><Relationship Id="rId7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54.png"/><Relationship Id="rId4" Type="http://schemas.openxmlformats.org/officeDocument/2006/relationships/video" Target="../media/media2.mp4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5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Relationship Id="rId1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63.png"/><Relationship Id="rId21" Type="http://schemas.openxmlformats.org/officeDocument/2006/relationships/image" Target="../media/image74.png"/><Relationship Id="rId7" Type="http://schemas.openxmlformats.org/officeDocument/2006/relationships/image" Target="../media/image340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66.png"/><Relationship Id="rId15" Type="http://schemas.openxmlformats.org/officeDocument/2006/relationships/image" Target="../media/image64.png"/><Relationship Id="rId23" Type="http://schemas.openxmlformats.org/officeDocument/2006/relationships/image" Target="../media/image76.png"/><Relationship Id="rId10" Type="http://schemas.openxmlformats.org/officeDocument/2006/relationships/image" Target="../media/image65.png"/><Relationship Id="rId19" Type="http://schemas.openxmlformats.org/officeDocument/2006/relationships/image" Target="../media/image70.png"/><Relationship Id="rId9" Type="http://schemas.openxmlformats.org/officeDocument/2006/relationships/image" Target="../media/image360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35.png"/><Relationship Id="rId3" Type="http://schemas.openxmlformats.org/officeDocument/2006/relationships/image" Target="../media/image30.png"/><Relationship Id="rId12" Type="http://schemas.openxmlformats.org/officeDocument/2006/relationships/image" Target="../media/image39.png"/><Relationship Id="rId17" Type="http://schemas.openxmlformats.org/officeDocument/2006/relationships/image" Target="../media/image34.png"/><Relationship Id="rId2" Type="http://schemas.openxmlformats.org/officeDocument/2006/relationships/image" Target="../media/image28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36.png"/><Relationship Id="rId4" Type="http://schemas.openxmlformats.org/officeDocument/2006/relationships/image" Target="../media/image31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7.png"/><Relationship Id="rId3" Type="http://schemas.openxmlformats.org/officeDocument/2006/relationships/image" Target="../media/image30.png"/><Relationship Id="rId7" Type="http://schemas.openxmlformats.org/officeDocument/2006/relationships/image" Target="../media/image340.png"/><Relationship Id="rId12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45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360.png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91995" y="1175749"/>
            <a:ext cx="8451067" cy="1904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3300" dirty="0">
                <a:latin typeface="Open Sans"/>
                <a:ea typeface="Open Sans"/>
                <a:cs typeface="Open Sans"/>
              </a:rPr>
              <a:t>AMG+: Extended Multilevel Principles </a:t>
            </a:r>
            <a:br>
              <a:rPr lang="en-US" altLang="en-US" sz="3300" dirty="0">
                <a:latin typeface="Open Sans"/>
                <a:ea typeface="Open Sans"/>
                <a:cs typeface="Open Sans"/>
              </a:rPr>
            </a:br>
            <a:r>
              <a:rPr lang="en-US" altLang="en-US" sz="3000" dirty="0">
                <a:latin typeface="Open Sans"/>
                <a:ea typeface="Open Sans"/>
                <a:cs typeface="Open Sans"/>
              </a:rPr>
              <a:t>Illustrated on the 1D Helmholtz Equation</a:t>
            </a:r>
            <a:endParaRPr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94A09-5695-0041-AEC3-88799220F71C}"/>
              </a:ext>
            </a:extLst>
          </p:cNvPr>
          <p:cNvSpPr txBox="1"/>
          <p:nvPr/>
        </p:nvSpPr>
        <p:spPr>
          <a:xfrm>
            <a:off x="183721" y="2838742"/>
            <a:ext cx="30294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Achi Brandt</a:t>
            </a: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Oren </a:t>
            </a: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Livne</a:t>
            </a:r>
            <a:endParaRPr lang="en-US" altLang="en-US" sz="2000" dirty="0">
              <a:solidFill>
                <a:schemeClr val="dk2"/>
              </a:solidFill>
              <a:latin typeface="Open Sans"/>
              <a:ea typeface="Open Sans"/>
              <a:cs typeface="Open Sans"/>
              <a:sym typeface="Raleway"/>
            </a:endParaRP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James </a:t>
            </a: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Brannick</a:t>
            </a:r>
            <a:endParaRPr lang="en-US" altLang="en-US" sz="2000" dirty="0">
              <a:solidFill>
                <a:schemeClr val="dk2"/>
              </a:solidFill>
              <a:latin typeface="Open Sans"/>
              <a:ea typeface="Open Sans"/>
              <a:cs typeface="Open Sans"/>
              <a:sym typeface="Raleway"/>
            </a:endParaRP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Karsten</a:t>
            </a: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 Kahl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102BA-8582-024C-B5A1-778DA822A4F5}"/>
              </a:ext>
            </a:extLst>
          </p:cNvPr>
          <p:cNvSpPr txBox="1"/>
          <p:nvPr/>
        </p:nvSpPr>
        <p:spPr>
          <a:xfrm>
            <a:off x="4178409" y="2834530"/>
            <a:ext cx="365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The Multigrid Round Table</a:t>
            </a: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January 7,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2383444"/>
            <a:ext cx="662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1. Relaxation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204885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</a:t>
            </a:r>
            <a:r>
              <a:rPr lang="en-US" sz="2400" dirty="0">
                <a:solidFill>
                  <a:schemeClr val="lt1"/>
                </a:solidFill>
              </a:rPr>
              <a:t>hould exhibit a fast initial residual reduction,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starting from a random initial guess.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594F06-878C-0042-8E7F-8DCE3E4EB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8129202" cy="857400"/>
          </a:xfrm>
        </p:spPr>
        <p:txBody>
          <a:bodyPr/>
          <a:lstStyle/>
          <a:p>
            <a:r>
              <a:rPr lang="en-US" dirty="0"/>
              <a:t>Assessing Relaxation: Shrinkage Factor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6B2886-1117-8442-8059-2A863B27BD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88886" y="4595911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FF59B3F-4412-C843-BAC0-439C0F542EE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700" y="1154244"/>
                <a:ext cx="8250300" cy="3441667"/>
              </a:xfrm>
            </p:spPr>
            <p:txBody>
              <a:bodyPr/>
              <a:lstStyle/>
              <a:p>
                <a:pPr>
                  <a:spcAft>
                    <a:spcPts val="200"/>
                  </a:spcAft>
                </a:pPr>
                <a:r>
                  <a:rPr lang="en-US" sz="1800" dirty="0"/>
                  <a:t>GMG: error is smoothed; smoothing factor.</a:t>
                </a:r>
              </a:p>
              <a:p>
                <a:pPr>
                  <a:spcAft>
                    <a:spcPts val="200"/>
                  </a:spcAft>
                </a:pPr>
                <a:r>
                  <a:rPr lang="en-US" sz="1800" dirty="0"/>
                  <a:t>AMG: shrink the error’s information content: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≪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𝐴𝑒</m:t>
                    </m:r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Aft>
                    <a:spcPts val="200"/>
                  </a:spcAft>
                </a:pPr>
                <a:endParaRPr lang="en-US" sz="1800" dirty="0"/>
              </a:p>
              <a:p>
                <a:pPr>
                  <a:spcAft>
                    <a:spcPts val="200"/>
                  </a:spcAft>
                </a:pPr>
                <a:endParaRPr lang="en-US" sz="1800" dirty="0"/>
              </a:p>
              <a:p>
                <a:pPr>
                  <a:spcAft>
                    <a:spcPts val="200"/>
                  </a:spcAft>
                </a:pPr>
                <a:r>
                  <a:rPr lang="en-US" sz="1800" dirty="0"/>
                  <a:t>Relax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, starting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𝑟𝑎𝑛𝑑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lvl="1"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1600" dirty="0"/>
                  <a:t> = 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shrinkage factor</a:t>
                </a:r>
                <a:r>
                  <a:rPr lang="en-US" sz="1600" dirty="0"/>
                  <a:t>, at point of diminishing returns.</a:t>
                </a:r>
              </a:p>
              <a:p>
                <a:pPr lvl="1">
                  <a:spcAft>
                    <a:spcPts val="200"/>
                  </a:spcAft>
                </a:pPr>
                <a:r>
                  <a:rPr lang="en-US" sz="1600" dirty="0"/>
                  <a:t>Average conv factor over 5 cases.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FF59B3F-4412-C843-BAC0-439C0F542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700" y="1154244"/>
                <a:ext cx="8250300" cy="34416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43C43F2-199C-B246-87D4-2F9225360ECA}"/>
              </a:ext>
            </a:extLst>
          </p:cNvPr>
          <p:cNvGrpSpPr/>
          <p:nvPr/>
        </p:nvGrpSpPr>
        <p:grpSpPr>
          <a:xfrm>
            <a:off x="5997960" y="2225959"/>
            <a:ext cx="458840" cy="410950"/>
            <a:chOff x="7912375" y="267788"/>
            <a:chExt cx="568200" cy="519300"/>
          </a:xfrm>
        </p:grpSpPr>
        <p:sp>
          <p:nvSpPr>
            <p:cNvPr id="11" name="Google Shape;268;p29">
              <a:extLst>
                <a:ext uri="{FF2B5EF4-FFF2-40B4-BE49-F238E27FC236}">
                  <a16:creationId xmlns:a16="http://schemas.microsoft.com/office/drawing/2014/main" id="{79F4D251-DDBB-A947-BBF5-B25888351F57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" name="Google Shape;281;p29">
              <a:extLst>
                <a:ext uri="{FF2B5EF4-FFF2-40B4-BE49-F238E27FC236}">
                  <a16:creationId xmlns:a16="http://schemas.microsoft.com/office/drawing/2014/main" id="{1F6C0364-BDC8-E84C-A975-08C1FA019059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" name="Google Shape;282;p29">
              <a:extLst>
                <a:ext uri="{FF2B5EF4-FFF2-40B4-BE49-F238E27FC236}">
                  <a16:creationId xmlns:a16="http://schemas.microsoft.com/office/drawing/2014/main" id="{485162AF-AA78-A645-B757-868070E895A6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A693D5F-6F2D-FB4E-91C7-9605FDF49781}"/>
              </a:ext>
            </a:extLst>
          </p:cNvPr>
          <p:cNvSpPr txBox="1"/>
          <p:nvPr/>
        </p:nvSpPr>
        <p:spPr>
          <a:xfrm>
            <a:off x="6456029" y="2190268"/>
            <a:ext cx="248155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Appropriate norm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is required for distributive relaxation.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762922-157E-E34D-897E-5BA0A036F9C1}"/>
              </a:ext>
            </a:extLst>
          </p:cNvPr>
          <p:cNvGrpSpPr/>
          <p:nvPr/>
        </p:nvGrpSpPr>
        <p:grpSpPr>
          <a:xfrm>
            <a:off x="6052164" y="3916576"/>
            <a:ext cx="476432" cy="435429"/>
            <a:chOff x="6690792" y="3328730"/>
            <a:chExt cx="568200" cy="519300"/>
          </a:xfrm>
        </p:grpSpPr>
        <p:sp>
          <p:nvSpPr>
            <p:cNvPr id="12" name="Google Shape;266;p29">
              <a:extLst>
                <a:ext uri="{FF2B5EF4-FFF2-40B4-BE49-F238E27FC236}">
                  <a16:creationId xmlns:a16="http://schemas.microsoft.com/office/drawing/2014/main" id="{B281244C-014E-B344-B74C-CB492875EEEB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271;p29">
              <a:extLst>
                <a:ext uri="{FF2B5EF4-FFF2-40B4-BE49-F238E27FC236}">
                  <a16:creationId xmlns:a16="http://schemas.microsoft.com/office/drawing/2014/main" id="{C5F61F69-FA09-BE44-86D1-40E9F9A7F830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17" name="Google Shape;272;p29">
                <a:extLst>
                  <a:ext uri="{FF2B5EF4-FFF2-40B4-BE49-F238E27FC236}">
                    <a16:creationId xmlns:a16="http://schemas.microsoft.com/office/drawing/2014/main" id="{2F178877-A49E-7146-A349-918955B806DA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73;p29">
                <a:extLst>
                  <a:ext uri="{FF2B5EF4-FFF2-40B4-BE49-F238E27FC236}">
                    <a16:creationId xmlns:a16="http://schemas.microsoft.com/office/drawing/2014/main" id="{4E697BE4-386A-EE47-9ED2-7507F077AC4F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74;p29">
                <a:extLst>
                  <a:ext uri="{FF2B5EF4-FFF2-40B4-BE49-F238E27FC236}">
                    <a16:creationId xmlns:a16="http://schemas.microsoft.com/office/drawing/2014/main" id="{31021898-9B8C-B647-9372-239E1F1FFCDA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75;p29">
                <a:extLst>
                  <a:ext uri="{FF2B5EF4-FFF2-40B4-BE49-F238E27FC236}">
                    <a16:creationId xmlns:a16="http://schemas.microsoft.com/office/drawing/2014/main" id="{13C44D51-C7F1-5D43-A580-0557BC8C1CFA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76;p29">
                <a:extLst>
                  <a:ext uri="{FF2B5EF4-FFF2-40B4-BE49-F238E27FC236}">
                    <a16:creationId xmlns:a16="http://schemas.microsoft.com/office/drawing/2014/main" id="{3AED4F7B-A9C2-F34B-8205-3368943CECCB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B60E57B-751B-E441-AC1D-5A7F2E9D2C0A}"/>
              </a:ext>
            </a:extLst>
          </p:cNvPr>
          <p:cNvSpPr txBox="1"/>
          <p:nvPr/>
        </p:nvSpPr>
        <p:spPr>
          <a:xfrm>
            <a:off x="6541345" y="3908625"/>
            <a:ext cx="2481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Use symmetry!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For a symmetric problem, prefer a symmetric relaxation scheme.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238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aplace_shrinkage" descr="laplace_shrinkage">
            <a:hlinkClick r:id="" action="ppaction://media"/>
            <a:extLst>
              <a:ext uri="{FF2B5EF4-FFF2-40B4-BE49-F238E27FC236}">
                <a16:creationId xmlns:a16="http://schemas.microsoft.com/office/drawing/2014/main" id="{F1B9491D-7ABB-FA40-92D1-2D696B6D2C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243" r="9243"/>
          <a:stretch/>
        </p:blipFill>
        <p:spPr>
          <a:xfrm>
            <a:off x="1186324" y="1252609"/>
            <a:ext cx="6771352" cy="1845997"/>
          </a:xfrm>
          <a:prstGeom prst="rect">
            <a:avLst/>
          </a:prstGeom>
        </p:spPr>
      </p:pic>
      <p:pic>
        <p:nvPicPr>
          <p:cNvPr id="4" name="kaczmarz_shrinkage" descr="kaczmarz_shrinkage">
            <a:hlinkClick r:id="" action="ppaction://media"/>
            <a:extLst>
              <a:ext uri="{FF2B5EF4-FFF2-40B4-BE49-F238E27FC236}">
                <a16:creationId xmlns:a16="http://schemas.microsoft.com/office/drawing/2014/main" id="{6C657E85-2530-AD46-899F-4638E380AB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8676" r="9358"/>
          <a:stretch/>
        </p:blipFill>
        <p:spPr>
          <a:xfrm>
            <a:off x="1186324" y="3035910"/>
            <a:ext cx="6771352" cy="1752110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9576BBD-0621-EC48-BE4D-EEF83F28EBF8}"/>
              </a:ext>
            </a:extLst>
          </p:cNvPr>
          <p:cNvSpPr/>
          <p:nvPr/>
        </p:nvSpPr>
        <p:spPr>
          <a:xfrm>
            <a:off x="8299117" y="4107480"/>
            <a:ext cx="643716" cy="292906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3DB9074-011A-D849-A190-1424670D6D9F}"/>
              </a:ext>
            </a:extLst>
          </p:cNvPr>
          <p:cNvSpPr/>
          <p:nvPr/>
        </p:nvSpPr>
        <p:spPr>
          <a:xfrm>
            <a:off x="8299117" y="2301648"/>
            <a:ext cx="643716" cy="292906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594F06-878C-0042-8E7F-8DCE3E4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Shrinkage Factor In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DBCD4-7B66-8742-89DE-AA1B0FE5531A}"/>
                  </a:ext>
                </a:extLst>
              </p:cNvPr>
              <p:cNvSpPr txBox="1"/>
              <p:nvPr/>
            </p:nvSpPr>
            <p:spPr>
              <a:xfrm>
                <a:off x="8191128" y="3845870"/>
                <a:ext cx="891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=.38</m:t>
                      </m:r>
                    </m:oMath>
                  </m:oMathPara>
                </a14:m>
                <a:endParaRPr lang="en-US" sz="1400" b="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  <m:r>
                        <a:rPr lang="en-US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DBCD4-7B66-8742-89DE-AA1B0FE55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128" y="3845870"/>
                <a:ext cx="89146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6D1BD1D-FA59-674C-9B86-8960A566B2C9}"/>
              </a:ext>
            </a:extLst>
          </p:cNvPr>
          <p:cNvSpPr txBox="1"/>
          <p:nvPr/>
        </p:nvSpPr>
        <p:spPr>
          <a:xfrm>
            <a:off x="8191128" y="3340633"/>
            <a:ext cx="986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Helmholtz</a:t>
            </a:r>
          </a:p>
          <a:p>
            <a:r>
              <a:rPr lang="en-US" sz="1400" dirty="0" err="1"/>
              <a:t>Kaczmarz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4E024-C6F6-4F48-86B2-8082F7D3AE89}"/>
                  </a:ext>
                </a:extLst>
              </p:cNvPr>
              <p:cNvSpPr txBox="1"/>
              <p:nvPr/>
            </p:nvSpPr>
            <p:spPr>
              <a:xfrm>
                <a:off x="8204019" y="2050566"/>
                <a:ext cx="891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=.5</m:t>
                      </m:r>
                    </m:oMath>
                  </m:oMathPara>
                </a14:m>
                <a:endParaRPr lang="en-US" sz="1400" b="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  <m:r>
                        <a:rPr lang="en-US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4E024-C6F6-4F48-86B2-8082F7D3A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019" y="2050566"/>
                <a:ext cx="89146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9121842-E15D-5A46-866C-D8BC49704C77}"/>
              </a:ext>
            </a:extLst>
          </p:cNvPr>
          <p:cNvSpPr txBox="1"/>
          <p:nvPr/>
        </p:nvSpPr>
        <p:spPr>
          <a:xfrm>
            <a:off x="8204019" y="1545329"/>
            <a:ext cx="986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Laplace</a:t>
            </a:r>
          </a:p>
          <a:p>
            <a:r>
              <a:rPr lang="en-US" sz="1400" dirty="0"/>
              <a:t>GS</a:t>
            </a:r>
            <a:endParaRPr lang="en-US" dirty="0"/>
          </a:p>
        </p:txBody>
      </p:sp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7E8F47-A00F-C54F-9CA7-D6C7A4DB0DEC}"/>
              </a:ext>
            </a:extLst>
          </p:cNvPr>
          <p:cNvGrpSpPr/>
          <p:nvPr/>
        </p:nvGrpSpPr>
        <p:grpSpPr>
          <a:xfrm>
            <a:off x="6815512" y="321567"/>
            <a:ext cx="395045" cy="425589"/>
            <a:chOff x="977625" y="3269343"/>
            <a:chExt cx="460843" cy="421182"/>
          </a:xfrm>
        </p:grpSpPr>
        <p:sp>
          <p:nvSpPr>
            <p:cNvPr id="21" name="Google Shape;267;p29">
              <a:extLst>
                <a:ext uri="{FF2B5EF4-FFF2-40B4-BE49-F238E27FC236}">
                  <a16:creationId xmlns:a16="http://schemas.microsoft.com/office/drawing/2014/main" id="{D6F2E324-4C30-314C-9223-EB79F41C004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77;p29">
              <a:extLst>
                <a:ext uri="{FF2B5EF4-FFF2-40B4-BE49-F238E27FC236}">
                  <a16:creationId xmlns:a16="http://schemas.microsoft.com/office/drawing/2014/main" id="{7A4A8398-1346-1149-94C8-719D391E5813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3" name="Google Shape;278;p29">
                <a:extLst>
                  <a:ext uri="{FF2B5EF4-FFF2-40B4-BE49-F238E27FC236}">
                    <a16:creationId xmlns:a16="http://schemas.microsoft.com/office/drawing/2014/main" id="{602FF145-DB2A-E441-93AC-EF50A074B15F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79;p29">
                <a:extLst>
                  <a:ext uri="{FF2B5EF4-FFF2-40B4-BE49-F238E27FC236}">
                    <a16:creationId xmlns:a16="http://schemas.microsoft.com/office/drawing/2014/main" id="{95D56CFF-DCF9-EE4D-927C-BAEF18A66A7F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515E1D-181B-A545-8638-560775A3382F}"/>
                  </a:ext>
                </a:extLst>
              </p:cNvPr>
              <p:cNvSpPr txBox="1"/>
              <p:nvPr/>
            </p:nvSpPr>
            <p:spPr>
              <a:xfrm>
                <a:off x="7234539" y="264527"/>
                <a:ext cx="22906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shrinkage’s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tells us how many fine-level sweeps to use in the cycle.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515E1D-181B-A545-8638-560775A33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539" y="264527"/>
                <a:ext cx="2290623" cy="646331"/>
              </a:xfrm>
              <a:prstGeom prst="rect">
                <a:avLst/>
              </a:prstGeom>
              <a:blipFill>
                <a:blip r:embed="rId10"/>
                <a:stretch>
                  <a:fillRect l="-54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31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7" grpId="0" animBg="1"/>
      <p:bldP spid="26" grpId="0" animBg="1"/>
      <p:bldP spid="28" grpId="0"/>
      <p:bldP spid="30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729311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2. Test Functions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are examples of slowly-converging errors,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</a:t>
            </a:r>
            <a:r>
              <a:rPr lang="en-US" sz="2400" dirty="0">
                <a:solidFill>
                  <a:schemeClr val="lt1"/>
                </a:solidFill>
              </a:rPr>
              <a:t>hich reveal connection strength between variables.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00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4FC901-E709-BA47-A4CE-81C7CD71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20" y="72143"/>
            <a:ext cx="6462600" cy="857400"/>
          </a:xfrm>
        </p:spPr>
        <p:txBody>
          <a:bodyPr/>
          <a:lstStyle/>
          <a:p>
            <a:r>
              <a:rPr lang="en-US" dirty="0"/>
              <a:t>Test Functions (TFs)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23EB2-7C25-2646-8A42-FACE23BAB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20" y="946567"/>
            <a:ext cx="7025799" cy="3951436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Examples of slowly converging errors.</a:t>
            </a:r>
          </a:p>
          <a:p>
            <a:r>
              <a:rPr lang="en-US" sz="2000" dirty="0"/>
              <a:t>Finding Neighborhoods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Neighbors are </a:t>
            </a:r>
            <a:r>
              <a:rPr lang="en-US" sz="1800" dirty="0">
                <a:solidFill>
                  <a:srgbClr val="C00000"/>
                </a:solidFill>
              </a:rPr>
              <a:t>highly correlated across TFs.</a:t>
            </a:r>
          </a:p>
          <a:p>
            <a:pPr lvl="1"/>
            <a:r>
              <a:rPr lang="en-US" sz="1800" dirty="0"/>
              <a:t>May be very different from strong coupling.</a:t>
            </a:r>
            <a:endParaRPr lang="en-US" sz="2000" dirty="0"/>
          </a:p>
          <a:p>
            <a:r>
              <a:rPr lang="en-US" sz="2000" dirty="0"/>
              <a:t>Bootstrap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Improve TFs while adding levels.</a:t>
            </a:r>
          </a:p>
          <a:p>
            <a:pPr marL="53340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5470B-3D8C-8F4A-BE4B-50AD57CDB8D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8750" y="4697734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62C0F6-94C5-514B-B63B-B4ADC9FE939A}"/>
              </a:ext>
            </a:extLst>
          </p:cNvPr>
          <p:cNvGrpSpPr/>
          <p:nvPr/>
        </p:nvGrpSpPr>
        <p:grpSpPr>
          <a:xfrm>
            <a:off x="6461206" y="2646131"/>
            <a:ext cx="395045" cy="425589"/>
            <a:chOff x="977625" y="3269343"/>
            <a:chExt cx="460843" cy="421182"/>
          </a:xfrm>
        </p:grpSpPr>
        <p:sp>
          <p:nvSpPr>
            <p:cNvPr id="6" name="Google Shape;267;p29">
              <a:extLst>
                <a:ext uri="{FF2B5EF4-FFF2-40B4-BE49-F238E27FC236}">
                  <a16:creationId xmlns:a16="http://schemas.microsoft.com/office/drawing/2014/main" id="{5408DE22-DF73-EA4C-BBFA-7ED0E8FC001A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77;p29">
              <a:extLst>
                <a:ext uri="{FF2B5EF4-FFF2-40B4-BE49-F238E27FC236}">
                  <a16:creationId xmlns:a16="http://schemas.microsoft.com/office/drawing/2014/main" id="{0E7EBB72-FB6A-5944-A9E3-F25A2C540B31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8" name="Google Shape;278;p29">
                <a:extLst>
                  <a:ext uri="{FF2B5EF4-FFF2-40B4-BE49-F238E27FC236}">
                    <a16:creationId xmlns:a16="http://schemas.microsoft.com/office/drawing/2014/main" id="{DCCBC3AA-1714-774F-90E7-70908E424E00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79;p29">
                <a:extLst>
                  <a:ext uri="{FF2B5EF4-FFF2-40B4-BE49-F238E27FC236}">
                    <a16:creationId xmlns:a16="http://schemas.microsoft.com/office/drawing/2014/main" id="{D4B927AA-7AC2-6645-8F50-3167466D7460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684A99B-5656-F741-A759-5975B74A8BB6}"/>
              </a:ext>
            </a:extLst>
          </p:cNvPr>
          <p:cNvSpPr txBox="1"/>
          <p:nvPr/>
        </p:nvSpPr>
        <p:spPr>
          <a:xfrm>
            <a:off x="6880233" y="2589091"/>
            <a:ext cx="2290623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Near null-space functions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If exist, are eventually revealed as slow-to-converge functions in the cycle.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B6EFCC-4974-5C4B-8A02-6428B676835D}"/>
              </a:ext>
            </a:extLst>
          </p:cNvPr>
          <p:cNvGrpSpPr/>
          <p:nvPr/>
        </p:nvGrpSpPr>
        <p:grpSpPr>
          <a:xfrm>
            <a:off x="6423962" y="1749065"/>
            <a:ext cx="445093" cy="410950"/>
            <a:chOff x="7912375" y="267788"/>
            <a:chExt cx="568200" cy="519300"/>
          </a:xfrm>
        </p:grpSpPr>
        <p:sp>
          <p:nvSpPr>
            <p:cNvPr id="18" name="Google Shape;268;p29">
              <a:extLst>
                <a:ext uri="{FF2B5EF4-FFF2-40B4-BE49-F238E27FC236}">
                  <a16:creationId xmlns:a16="http://schemas.microsoft.com/office/drawing/2014/main" id="{8F9B8A76-F05C-8B4C-9798-723E35D7BF55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" name="Google Shape;281;p29">
              <a:extLst>
                <a:ext uri="{FF2B5EF4-FFF2-40B4-BE49-F238E27FC236}">
                  <a16:creationId xmlns:a16="http://schemas.microsoft.com/office/drawing/2014/main" id="{F6CC0343-3D17-4D40-BBEA-4879D7235F13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" name="Google Shape;282;p29">
              <a:extLst>
                <a:ext uri="{FF2B5EF4-FFF2-40B4-BE49-F238E27FC236}">
                  <a16:creationId xmlns:a16="http://schemas.microsoft.com/office/drawing/2014/main" id="{E768EE71-6AD1-B643-ADF3-EF2B11B7A7A0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2F4DA1-FC16-A247-9D7E-66BC12CF9FF5}"/>
              </a:ext>
            </a:extLst>
          </p:cNvPr>
          <p:cNvSpPr txBox="1"/>
          <p:nvPr/>
        </p:nvSpPr>
        <p:spPr>
          <a:xfrm>
            <a:off x="6844431" y="1713374"/>
            <a:ext cx="22946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Separating species of vars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is important in systems.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774ADA-0E3C-0249-B900-971CBCB2BF5A}"/>
              </a:ext>
            </a:extLst>
          </p:cNvPr>
          <p:cNvGrpSpPr/>
          <p:nvPr/>
        </p:nvGrpSpPr>
        <p:grpSpPr>
          <a:xfrm>
            <a:off x="1301664" y="3029555"/>
            <a:ext cx="3494475" cy="1972228"/>
            <a:chOff x="5444293" y="2911206"/>
            <a:chExt cx="3494475" cy="197222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5B24270-8D53-4F47-8099-4EF3112A7328}"/>
                </a:ext>
              </a:extLst>
            </p:cNvPr>
            <p:cNvSpPr/>
            <p:nvPr/>
          </p:nvSpPr>
          <p:spPr>
            <a:xfrm>
              <a:off x="5444293" y="2911206"/>
              <a:ext cx="3365753" cy="1972228"/>
            </a:xfrm>
            <a:prstGeom prst="roundRect">
              <a:avLst/>
            </a:prstGeom>
            <a:solidFill>
              <a:srgbClr val="E5F5F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Diagram 4">
                  <a:extLst>
                    <a:ext uri="{FF2B5EF4-FFF2-40B4-BE49-F238E27FC236}">
                      <a16:creationId xmlns:a16="http://schemas.microsoft.com/office/drawing/2014/main" id="{A21B8B5E-63A3-9B40-B71E-2417A77F1D9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289984897"/>
                    </p:ext>
                  </p:extLst>
                </p:nvPr>
              </p:nvGraphicFramePr>
              <p:xfrm>
                <a:off x="6947008" y="3126761"/>
                <a:ext cx="1991760" cy="142439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5" name="Diagram 4">
                  <a:extLst>
                    <a:ext uri="{FF2B5EF4-FFF2-40B4-BE49-F238E27FC236}">
                      <a16:creationId xmlns:a16="http://schemas.microsoft.com/office/drawing/2014/main" id="{A21B8B5E-63A3-9B40-B71E-2417A77F1D9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289984897"/>
                    </p:ext>
                  </p:extLst>
                </p:nvPr>
              </p:nvGraphicFramePr>
              <p:xfrm>
                <a:off x="6947008" y="3126761"/>
                <a:ext cx="1991760" cy="142439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DFDB26F-64BD-BF44-B69A-00318CED0D9A}"/>
                </a:ext>
              </a:extLst>
            </p:cNvPr>
            <p:cNvSpPr/>
            <p:nvPr/>
          </p:nvSpPr>
          <p:spPr>
            <a:xfrm>
              <a:off x="6497718" y="3705338"/>
              <a:ext cx="556601" cy="254442"/>
            </a:xfrm>
            <a:prstGeom prst="rightArrow">
              <a:avLst/>
            </a:prstGeom>
            <a:solidFill>
              <a:srgbClr val="2185C5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1D075E-320C-814E-A8CA-3897AE078753}"/>
                </a:ext>
              </a:extLst>
            </p:cNvPr>
            <p:cNvSpPr txBox="1"/>
            <p:nvPr/>
          </p:nvSpPr>
          <p:spPr>
            <a:xfrm>
              <a:off x="5444293" y="3546570"/>
              <a:ext cx="109959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Random starts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3F913F-2DBC-914B-B94B-EC4ECA73141F}"/>
                    </a:ext>
                  </a:extLst>
                </p:cNvPr>
                <p:cNvSpPr txBox="1"/>
                <p:nvPr/>
              </p:nvSpPr>
              <p:spPr>
                <a:xfrm>
                  <a:off x="6358689" y="3296378"/>
                  <a:ext cx="781915" cy="461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Relax on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3F913F-2DBC-914B-B94B-EC4ECA731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8689" y="3296378"/>
                  <a:ext cx="781915" cy="46166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D7A326E-96F1-994A-80FC-32E98FB4532A}"/>
                    </a:ext>
                  </a:extLst>
                </p:cNvPr>
                <p:cNvSpPr txBox="1"/>
                <p:nvPr/>
              </p:nvSpPr>
              <p:spPr>
                <a:xfrm>
                  <a:off x="7394669" y="2964814"/>
                  <a:ext cx="109959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Build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D7A326E-96F1-994A-80FC-32E98FB45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69" y="2964814"/>
                  <a:ext cx="1099590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173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9CC9FC6-85F2-2E46-BDEF-488C03793A94}"/>
                    </a:ext>
                  </a:extLst>
                </p:cNvPr>
                <p:cNvSpPr txBox="1"/>
                <p:nvPr/>
              </p:nvSpPr>
              <p:spPr>
                <a:xfrm>
                  <a:off x="7394668" y="4421768"/>
                  <a:ext cx="1099590" cy="461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Mini-cycle on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9CC9FC6-85F2-2E46-BDEF-488C03793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68" y="4421768"/>
                  <a:ext cx="1099590" cy="46166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E54D39-AEFB-154D-B60B-8A42161DC454}"/>
              </a:ext>
            </a:extLst>
          </p:cNvPr>
          <p:cNvGrpSpPr/>
          <p:nvPr/>
        </p:nvGrpSpPr>
        <p:grpSpPr>
          <a:xfrm>
            <a:off x="6428909" y="1112920"/>
            <a:ext cx="445093" cy="410950"/>
            <a:chOff x="7912375" y="267788"/>
            <a:chExt cx="568200" cy="519300"/>
          </a:xfrm>
        </p:grpSpPr>
        <p:sp>
          <p:nvSpPr>
            <p:cNvPr id="34" name="Google Shape;268;p29">
              <a:extLst>
                <a:ext uri="{FF2B5EF4-FFF2-40B4-BE49-F238E27FC236}">
                  <a16:creationId xmlns:a16="http://schemas.microsoft.com/office/drawing/2014/main" id="{74BE2DDD-E477-AD42-8963-D04DEB6697B3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" name="Google Shape;281;p29">
              <a:extLst>
                <a:ext uri="{FF2B5EF4-FFF2-40B4-BE49-F238E27FC236}">
                  <a16:creationId xmlns:a16="http://schemas.microsoft.com/office/drawing/2014/main" id="{C53139A1-C223-F748-96C7-4A1914E53B5F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" name="Google Shape;282;p29">
              <a:extLst>
                <a:ext uri="{FF2B5EF4-FFF2-40B4-BE49-F238E27FC236}">
                  <a16:creationId xmlns:a16="http://schemas.microsoft.com/office/drawing/2014/main" id="{C207D8C1-8A90-5047-ABF4-8A15A2C73562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07334E1-7B3F-9548-9706-005D931401AD}"/>
              </a:ext>
            </a:extLst>
          </p:cNvPr>
          <p:cNvSpPr txBox="1"/>
          <p:nvPr/>
        </p:nvSpPr>
        <p:spPr>
          <a:xfrm>
            <a:off x="6849378" y="1077229"/>
            <a:ext cx="22946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non-linear systems,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can still produce such examples.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184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810200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3. SVD Coarsening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77669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reveals the right type of coarse variables, and </a:t>
            </a:r>
            <a:r>
              <a:rPr lang="en-US" b="1" dirty="0">
                <a:solidFill>
                  <a:schemeClr val="lt1"/>
                </a:solidFill>
              </a:rPr>
              <a:t>guides</a:t>
            </a:r>
            <a:r>
              <a:rPr lang="en-US" dirty="0">
                <a:solidFill>
                  <a:schemeClr val="lt1"/>
                </a:solidFill>
              </a:rPr>
              <a:t> the choice of coarsening ratio.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1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ED7C38-1363-EB44-84B8-628A9DEE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22" y="358388"/>
            <a:ext cx="6462600" cy="857400"/>
          </a:xfrm>
        </p:spPr>
        <p:txBody>
          <a:bodyPr/>
          <a:lstStyle/>
          <a:p>
            <a:r>
              <a:rPr lang="en-US" dirty="0"/>
              <a:t>Quick Notation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B20E2-254E-8B41-AB24-A93348F47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22" y="1373588"/>
            <a:ext cx="6534624" cy="1718568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Coarsening</a:t>
            </a:r>
            <a:r>
              <a:rPr lang="en-US" sz="2000" dirty="0"/>
              <a:t>: the definition of coarse variables.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Interpolation</a:t>
            </a:r>
            <a:r>
              <a:rPr lang="en-US" sz="2000" dirty="0"/>
              <a:t>: transfer coarse vector to fine level.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Restriction</a:t>
            </a:r>
            <a:r>
              <a:rPr lang="en-US" sz="2000" dirty="0"/>
              <a:t>: transfer fine vector to coarse level.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DE0CF8-1F15-9D43-BD96-AB98FB2E893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18280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B9947-7228-EE48-AB14-E7BBDAA3E13B}"/>
                  </a:ext>
                </a:extLst>
              </p:cNvPr>
              <p:cNvSpPr txBox="1"/>
              <p:nvPr/>
            </p:nvSpPr>
            <p:spPr>
              <a:xfrm>
                <a:off x="6859340" y="1560703"/>
                <a:ext cx="2895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B9947-7228-EE48-AB14-E7BBDAA3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340" y="1560703"/>
                <a:ext cx="289566" cy="369332"/>
              </a:xfrm>
              <a:prstGeom prst="rect">
                <a:avLst/>
              </a:prstGeom>
              <a:blipFill>
                <a:blip r:embed="rId2"/>
                <a:stretch>
                  <a:fillRect l="-20833" r="-125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878AC6-084E-FA4E-8075-A905324F8B05}"/>
                  </a:ext>
                </a:extLst>
              </p:cNvPr>
              <p:cNvSpPr txBox="1"/>
              <p:nvPr/>
            </p:nvSpPr>
            <p:spPr>
              <a:xfrm>
                <a:off x="6865687" y="1996292"/>
                <a:ext cx="2832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878AC6-084E-FA4E-8075-A905324F8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687" y="1996292"/>
                <a:ext cx="283219" cy="369332"/>
              </a:xfrm>
              <a:prstGeom prst="rect">
                <a:avLst/>
              </a:prstGeom>
              <a:blipFill>
                <a:blip r:embed="rId3"/>
                <a:stretch>
                  <a:fillRect l="-20833" r="-125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5F4A3-2D2F-C142-A5DA-4E444F2228AC}"/>
                  </a:ext>
                </a:extLst>
              </p:cNvPr>
              <p:cNvSpPr txBox="1"/>
              <p:nvPr/>
            </p:nvSpPr>
            <p:spPr>
              <a:xfrm>
                <a:off x="6860627" y="2393105"/>
                <a:ext cx="3023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5F4A3-2D2F-C142-A5DA-4E444F22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627" y="2393105"/>
                <a:ext cx="302390" cy="369332"/>
              </a:xfrm>
              <a:prstGeom prst="rect">
                <a:avLst/>
              </a:prstGeom>
              <a:blipFill>
                <a:blip r:embed="rId4"/>
                <a:stretch>
                  <a:fillRect l="-29167" r="-291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AA6122-141B-384F-9FDB-27F76E3A367D}"/>
                  </a:ext>
                </a:extLst>
              </p:cNvPr>
              <p:cNvSpPr txBox="1"/>
              <p:nvPr/>
            </p:nvSpPr>
            <p:spPr>
              <a:xfrm>
                <a:off x="12007651" y="1280924"/>
                <a:ext cx="7228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AA6122-141B-384F-9FDB-27F76E3A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651" y="1280924"/>
                <a:ext cx="722821" cy="369332"/>
              </a:xfrm>
              <a:prstGeom prst="rect">
                <a:avLst/>
              </a:prstGeom>
              <a:blipFill>
                <a:blip r:embed="rId5"/>
                <a:stretch>
                  <a:fillRect l="-13793" t="-6452" r="-10345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BEFEC58-FA8C-2545-9C5D-D219CCFBE9AE}"/>
              </a:ext>
            </a:extLst>
          </p:cNvPr>
          <p:cNvSpPr txBox="1"/>
          <p:nvPr/>
        </p:nvSpPr>
        <p:spPr>
          <a:xfrm>
            <a:off x="10938362" y="1342479"/>
            <a:ext cx="1115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 instance,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73DE13-C569-DF40-8EE0-BC522477BFB9}"/>
                  </a:ext>
                </a:extLst>
              </p:cNvPr>
              <p:cNvSpPr txBox="1"/>
              <p:nvPr/>
            </p:nvSpPr>
            <p:spPr>
              <a:xfrm>
                <a:off x="8284835" y="2412868"/>
                <a:ext cx="845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73DE13-C569-DF40-8EE0-BC522477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835" y="2412868"/>
                <a:ext cx="845616" cy="369332"/>
              </a:xfrm>
              <a:prstGeom prst="rect">
                <a:avLst/>
              </a:prstGeom>
              <a:blipFill>
                <a:blip r:embed="rId6"/>
                <a:stretch>
                  <a:fillRect l="-7353" t="-6897" b="-4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5688459-315C-2F48-A012-E5413C05148B}"/>
              </a:ext>
            </a:extLst>
          </p:cNvPr>
          <p:cNvSpPr txBox="1"/>
          <p:nvPr/>
        </p:nvSpPr>
        <p:spPr>
          <a:xfrm>
            <a:off x="7148906" y="2474423"/>
            <a:ext cx="1304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 instance,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6" name="Picture 4" descr="Typical V-cycle scheme of five levels for (multilevel-) multiscale,... |  Download Scientific Diagram">
            <a:extLst>
              <a:ext uri="{FF2B5EF4-FFF2-40B4-BE49-F238E27FC236}">
                <a16:creationId xmlns:a16="http://schemas.microsoft.com/office/drawing/2014/main" id="{0A6DA4C3-61DE-C84E-9C78-9D5DF1D2A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94" y="3091810"/>
            <a:ext cx="4145584" cy="176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53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19E5A2-715B-6047-8328-6FCCE1A5B7AB}"/>
              </a:ext>
            </a:extLst>
          </p:cNvPr>
          <p:cNvSpPr/>
          <p:nvPr/>
        </p:nvSpPr>
        <p:spPr>
          <a:xfrm>
            <a:off x="1105199" y="2581714"/>
            <a:ext cx="2775921" cy="3342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Windows from single TF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58800" y="3237707"/>
                <a:ext cx="5751595" cy="1193002"/>
              </a:xfrm>
            </p:spPr>
            <p:txBody>
              <a:bodyPr/>
              <a:lstStyle/>
              <a:p>
                <a:r>
                  <a:rPr lang="en-US" sz="1600" dirty="0"/>
                  <a:t>Windows of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dirty="0"/>
                  <a:t>, stride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/>
                  <a:t>.</a:t>
                </a:r>
              </a:p>
              <a:p>
                <a:r>
                  <a:rPr lang="en-US" sz="1600" b="0" dirty="0"/>
                  <a:t>More samples is better, but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600" dirty="0">
                    <a:solidFill>
                      <a:srgbClr val="002060"/>
                    </a:solidFill>
                  </a:rPr>
                  <a:t> 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is sufficient</a:t>
                </a:r>
                <a:r>
                  <a:rPr lang="en-US" sz="1600" dirty="0"/>
                  <a:t>.</a:t>
                </a:r>
              </a:p>
              <a:p>
                <a:r>
                  <a:rPr lang="en-US" sz="1600" dirty="0"/>
                  <a:t>Coarse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 principal components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8800" y="3237707"/>
                <a:ext cx="5751595" cy="1193002"/>
              </a:xfrm>
              <a:blipFill>
                <a:blip r:embed="rId3"/>
                <a:stretch>
                  <a:fillRect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747735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E084EA-073C-5143-B742-45B5C0C11068}"/>
              </a:ext>
            </a:extLst>
          </p:cNvPr>
          <p:cNvCxnSpPr>
            <a:cxnSpLocks/>
          </p:cNvCxnSpPr>
          <p:nvPr/>
        </p:nvCxnSpPr>
        <p:spPr>
          <a:xfrm>
            <a:off x="1214381" y="2747109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8A655BD-2BE4-FF40-9B2B-4421683A51E6}"/>
              </a:ext>
            </a:extLst>
          </p:cNvPr>
          <p:cNvSpPr/>
          <p:nvPr/>
        </p:nvSpPr>
        <p:spPr>
          <a:xfrm>
            <a:off x="1200341" y="268331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45BE11-1162-054B-A270-B1A32B35D451}"/>
              </a:ext>
            </a:extLst>
          </p:cNvPr>
          <p:cNvSpPr/>
          <p:nvPr/>
        </p:nvSpPr>
        <p:spPr>
          <a:xfrm>
            <a:off x="1989245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7248F2-D222-2548-A5B3-423504BCF387}"/>
              </a:ext>
            </a:extLst>
          </p:cNvPr>
          <p:cNvSpPr/>
          <p:nvPr/>
        </p:nvSpPr>
        <p:spPr>
          <a:xfrm>
            <a:off x="2778149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BA1FB2-9AC6-0548-B2BC-2D7C49F0E105}"/>
              </a:ext>
            </a:extLst>
          </p:cNvPr>
          <p:cNvSpPr/>
          <p:nvPr/>
        </p:nvSpPr>
        <p:spPr>
          <a:xfrm>
            <a:off x="3579030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720CE-77D2-374E-95E9-6407650622F2}"/>
              </a:ext>
            </a:extLst>
          </p:cNvPr>
          <p:cNvSpPr/>
          <p:nvPr/>
        </p:nvSpPr>
        <p:spPr>
          <a:xfrm>
            <a:off x="4344447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AC3849-CBBA-3E44-B0B1-AEB968608FA1}"/>
              </a:ext>
            </a:extLst>
          </p:cNvPr>
          <p:cNvSpPr/>
          <p:nvPr/>
        </p:nvSpPr>
        <p:spPr>
          <a:xfrm>
            <a:off x="5144861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0B6691-5BE1-7049-90FD-42C85FEF6F8E}"/>
              </a:ext>
            </a:extLst>
          </p:cNvPr>
          <p:cNvSpPr/>
          <p:nvPr/>
        </p:nvSpPr>
        <p:spPr>
          <a:xfrm>
            <a:off x="5933765" y="268036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CD816D-6D55-DB47-807A-F0704E96AAFB}"/>
              </a:ext>
            </a:extLst>
          </p:cNvPr>
          <p:cNvSpPr/>
          <p:nvPr/>
        </p:nvSpPr>
        <p:spPr>
          <a:xfrm>
            <a:off x="6722669" y="267652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/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/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/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F0DEFC-2A78-8D4B-88F4-8B1FD151D2BC}"/>
                  </a:ext>
                </a:extLst>
              </p:cNvPr>
              <p:cNvSpPr txBox="1"/>
              <p:nvPr/>
            </p:nvSpPr>
            <p:spPr>
              <a:xfrm>
                <a:off x="2688023" y="230240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F0DEFC-2A78-8D4B-88F4-8B1FD151D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023" y="2302408"/>
                <a:ext cx="32531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109D61-F5B4-A941-81C7-F03D9606D428}"/>
                  </a:ext>
                </a:extLst>
              </p:cNvPr>
              <p:cNvSpPr txBox="1"/>
              <p:nvPr/>
            </p:nvSpPr>
            <p:spPr>
              <a:xfrm>
                <a:off x="3466292" y="2294257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109D61-F5B4-A941-81C7-F03D9606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292" y="2294257"/>
                <a:ext cx="32531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42A6C0-C3E6-C140-9F0B-68BE2C0C1921}"/>
                  </a:ext>
                </a:extLst>
              </p:cNvPr>
              <p:cNvSpPr txBox="1"/>
              <p:nvPr/>
            </p:nvSpPr>
            <p:spPr>
              <a:xfrm>
                <a:off x="4259156" y="229642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42A6C0-C3E6-C140-9F0B-68BE2C0C1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156" y="2296428"/>
                <a:ext cx="32531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EC7657-84F9-8946-AA0F-470BFDDA843A}"/>
                  </a:ext>
                </a:extLst>
              </p:cNvPr>
              <p:cNvSpPr txBox="1"/>
              <p:nvPr/>
            </p:nvSpPr>
            <p:spPr>
              <a:xfrm>
                <a:off x="5046852" y="229770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EC7657-84F9-8946-AA0F-470BFDDA8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852" y="2297704"/>
                <a:ext cx="32531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270DC64-667A-8844-990E-9F434367FD51}"/>
                  </a:ext>
                </a:extLst>
              </p:cNvPr>
              <p:cNvSpPr txBox="1"/>
              <p:nvPr/>
            </p:nvSpPr>
            <p:spPr>
              <a:xfrm>
                <a:off x="5648909" y="2285023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270DC64-667A-8844-990E-9F434367F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909" y="2285023"/>
                <a:ext cx="727578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4765341-85F9-1F4D-B176-BFD6A2B65FFF}"/>
              </a:ext>
            </a:extLst>
          </p:cNvPr>
          <p:cNvSpPr/>
          <p:nvPr/>
        </p:nvSpPr>
        <p:spPr>
          <a:xfrm>
            <a:off x="1198880" y="1318669"/>
            <a:ext cx="5608320" cy="1008130"/>
          </a:xfrm>
          <a:custGeom>
            <a:avLst/>
            <a:gdLst>
              <a:gd name="connsiteX0" fmla="*/ 0 w 5608320"/>
              <a:gd name="connsiteY0" fmla="*/ 540611 h 1008130"/>
              <a:gd name="connsiteX1" fmla="*/ 843280 w 5608320"/>
              <a:gd name="connsiteY1" fmla="*/ 256131 h 1008130"/>
              <a:gd name="connsiteX2" fmla="*/ 1625600 w 5608320"/>
              <a:gd name="connsiteY2" fmla="*/ 703171 h 1008130"/>
              <a:gd name="connsiteX3" fmla="*/ 2407920 w 5608320"/>
              <a:gd name="connsiteY3" fmla="*/ 2131 h 1008130"/>
              <a:gd name="connsiteX4" fmla="*/ 3190240 w 5608320"/>
              <a:gd name="connsiteY4" fmla="*/ 977491 h 1008130"/>
              <a:gd name="connsiteX5" fmla="*/ 4074160 w 5608320"/>
              <a:gd name="connsiteY5" fmla="*/ 2131 h 1008130"/>
              <a:gd name="connsiteX6" fmla="*/ 4815840 w 5608320"/>
              <a:gd name="connsiteY6" fmla="*/ 1007971 h 1008130"/>
              <a:gd name="connsiteX7" fmla="*/ 5608320 w 5608320"/>
              <a:gd name="connsiteY7" fmla="*/ 63091 h 1008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08320" h="1008130">
                <a:moveTo>
                  <a:pt x="0" y="540611"/>
                </a:moveTo>
                <a:cubicBezTo>
                  <a:pt x="286173" y="384824"/>
                  <a:pt x="572347" y="229038"/>
                  <a:pt x="843280" y="256131"/>
                </a:cubicBezTo>
                <a:cubicBezTo>
                  <a:pt x="1114213" y="283224"/>
                  <a:pt x="1364827" y="745504"/>
                  <a:pt x="1625600" y="703171"/>
                </a:cubicBezTo>
                <a:cubicBezTo>
                  <a:pt x="1886373" y="660838"/>
                  <a:pt x="2147147" y="-43589"/>
                  <a:pt x="2407920" y="2131"/>
                </a:cubicBezTo>
                <a:cubicBezTo>
                  <a:pt x="2668693" y="47851"/>
                  <a:pt x="2912533" y="977491"/>
                  <a:pt x="3190240" y="977491"/>
                </a:cubicBezTo>
                <a:cubicBezTo>
                  <a:pt x="3467947" y="977491"/>
                  <a:pt x="3803227" y="-2949"/>
                  <a:pt x="4074160" y="2131"/>
                </a:cubicBezTo>
                <a:cubicBezTo>
                  <a:pt x="4345093" y="7211"/>
                  <a:pt x="4560147" y="997811"/>
                  <a:pt x="4815840" y="1007971"/>
                </a:cubicBezTo>
                <a:cubicBezTo>
                  <a:pt x="5071533" y="1018131"/>
                  <a:pt x="5339926" y="540611"/>
                  <a:pt x="5608320" y="630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D4D9269-83A9-E742-817B-997547B8651E}"/>
              </a:ext>
            </a:extLst>
          </p:cNvPr>
          <p:cNvSpPr/>
          <p:nvPr/>
        </p:nvSpPr>
        <p:spPr>
          <a:xfrm>
            <a:off x="1229360" y="1304869"/>
            <a:ext cx="5577840" cy="971536"/>
          </a:xfrm>
          <a:custGeom>
            <a:avLst/>
            <a:gdLst>
              <a:gd name="connsiteX0" fmla="*/ 0 w 5577840"/>
              <a:gd name="connsiteY0" fmla="*/ 158171 h 971536"/>
              <a:gd name="connsiteX1" fmla="*/ 812800 w 5577840"/>
              <a:gd name="connsiteY1" fmla="*/ 970971 h 971536"/>
              <a:gd name="connsiteX2" fmla="*/ 1645920 w 5577840"/>
              <a:gd name="connsiteY2" fmla="*/ 158171 h 971536"/>
              <a:gd name="connsiteX3" fmla="*/ 2387600 w 5577840"/>
              <a:gd name="connsiteY3" fmla="*/ 970971 h 971536"/>
              <a:gd name="connsiteX4" fmla="*/ 3180080 w 5577840"/>
              <a:gd name="connsiteY4" fmla="*/ 158171 h 971536"/>
              <a:gd name="connsiteX5" fmla="*/ 3952240 w 5577840"/>
              <a:gd name="connsiteY5" fmla="*/ 970971 h 971536"/>
              <a:gd name="connsiteX6" fmla="*/ 4826000 w 5577840"/>
              <a:gd name="connsiteY6" fmla="*/ 5771 h 971536"/>
              <a:gd name="connsiteX7" fmla="*/ 5577840 w 5577840"/>
              <a:gd name="connsiteY7" fmla="*/ 544251 h 971536"/>
              <a:gd name="connsiteX8" fmla="*/ 5577840 w 5577840"/>
              <a:gd name="connsiteY8" fmla="*/ 544251 h 97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77840" h="971536">
                <a:moveTo>
                  <a:pt x="0" y="158171"/>
                </a:moveTo>
                <a:cubicBezTo>
                  <a:pt x="269240" y="564571"/>
                  <a:pt x="538480" y="970971"/>
                  <a:pt x="812800" y="970971"/>
                </a:cubicBezTo>
                <a:cubicBezTo>
                  <a:pt x="1087120" y="970971"/>
                  <a:pt x="1383453" y="158171"/>
                  <a:pt x="1645920" y="158171"/>
                </a:cubicBezTo>
                <a:cubicBezTo>
                  <a:pt x="1908387" y="158171"/>
                  <a:pt x="2131907" y="970971"/>
                  <a:pt x="2387600" y="970971"/>
                </a:cubicBezTo>
                <a:cubicBezTo>
                  <a:pt x="2643293" y="970971"/>
                  <a:pt x="2919307" y="158171"/>
                  <a:pt x="3180080" y="158171"/>
                </a:cubicBezTo>
                <a:cubicBezTo>
                  <a:pt x="3440853" y="158171"/>
                  <a:pt x="3677920" y="996371"/>
                  <a:pt x="3952240" y="970971"/>
                </a:cubicBezTo>
                <a:cubicBezTo>
                  <a:pt x="4226560" y="945571"/>
                  <a:pt x="4555067" y="76891"/>
                  <a:pt x="4826000" y="5771"/>
                </a:cubicBezTo>
                <a:cubicBezTo>
                  <a:pt x="5096933" y="-65349"/>
                  <a:pt x="5577840" y="544251"/>
                  <a:pt x="5577840" y="544251"/>
                </a:cubicBezTo>
                <a:lnTo>
                  <a:pt x="5577840" y="544251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1C99E48-4E46-A24B-99A4-9E0727FDDBD9}"/>
              </a:ext>
            </a:extLst>
          </p:cNvPr>
          <p:cNvSpPr/>
          <p:nvPr/>
        </p:nvSpPr>
        <p:spPr>
          <a:xfrm>
            <a:off x="1239520" y="1288058"/>
            <a:ext cx="5618480" cy="919854"/>
          </a:xfrm>
          <a:custGeom>
            <a:avLst/>
            <a:gdLst>
              <a:gd name="connsiteX0" fmla="*/ 0 w 5618480"/>
              <a:gd name="connsiteY0" fmla="*/ 825222 h 919854"/>
              <a:gd name="connsiteX1" fmla="*/ 894080 w 5618480"/>
              <a:gd name="connsiteY1" fmla="*/ 144502 h 919854"/>
              <a:gd name="connsiteX2" fmla="*/ 1645920 w 5618480"/>
              <a:gd name="connsiteY2" fmla="*/ 63222 h 919854"/>
              <a:gd name="connsiteX3" fmla="*/ 2367280 w 5618480"/>
              <a:gd name="connsiteY3" fmla="*/ 581382 h 919854"/>
              <a:gd name="connsiteX4" fmla="*/ 3241040 w 5618480"/>
              <a:gd name="connsiteY4" fmla="*/ 2262 h 919854"/>
              <a:gd name="connsiteX5" fmla="*/ 3911600 w 5618480"/>
              <a:gd name="connsiteY5" fmla="*/ 845542 h 919854"/>
              <a:gd name="connsiteX6" fmla="*/ 4866640 w 5618480"/>
              <a:gd name="connsiteY6" fmla="*/ 855702 h 919854"/>
              <a:gd name="connsiteX7" fmla="*/ 5557520 w 5618480"/>
              <a:gd name="connsiteY7" fmla="*/ 652502 h 919854"/>
              <a:gd name="connsiteX8" fmla="*/ 5557520 w 5618480"/>
              <a:gd name="connsiteY8" fmla="*/ 652502 h 919854"/>
              <a:gd name="connsiteX9" fmla="*/ 5618480 w 5618480"/>
              <a:gd name="connsiteY9" fmla="*/ 642342 h 91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18480" h="919854">
                <a:moveTo>
                  <a:pt x="0" y="825222"/>
                </a:moveTo>
                <a:cubicBezTo>
                  <a:pt x="309880" y="548362"/>
                  <a:pt x="619760" y="271502"/>
                  <a:pt x="894080" y="144502"/>
                </a:cubicBezTo>
                <a:cubicBezTo>
                  <a:pt x="1168400" y="17502"/>
                  <a:pt x="1400387" y="-9591"/>
                  <a:pt x="1645920" y="63222"/>
                </a:cubicBezTo>
                <a:cubicBezTo>
                  <a:pt x="1891453" y="136035"/>
                  <a:pt x="2101427" y="591542"/>
                  <a:pt x="2367280" y="581382"/>
                </a:cubicBezTo>
                <a:cubicBezTo>
                  <a:pt x="2633133" y="571222"/>
                  <a:pt x="2983653" y="-41765"/>
                  <a:pt x="3241040" y="2262"/>
                </a:cubicBezTo>
                <a:cubicBezTo>
                  <a:pt x="3498427" y="46289"/>
                  <a:pt x="3640667" y="703302"/>
                  <a:pt x="3911600" y="845542"/>
                </a:cubicBezTo>
                <a:cubicBezTo>
                  <a:pt x="4182533" y="987782"/>
                  <a:pt x="4592320" y="887875"/>
                  <a:pt x="4866640" y="855702"/>
                </a:cubicBezTo>
                <a:cubicBezTo>
                  <a:pt x="5140960" y="823529"/>
                  <a:pt x="5557520" y="652502"/>
                  <a:pt x="5557520" y="652502"/>
                </a:cubicBezTo>
                <a:lnTo>
                  <a:pt x="5557520" y="652502"/>
                </a:lnTo>
                <a:lnTo>
                  <a:pt x="5618480" y="642342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1A4FEB-D18C-9B48-832B-5409A870A37A}"/>
              </a:ext>
            </a:extLst>
          </p:cNvPr>
          <p:cNvGrpSpPr/>
          <p:nvPr/>
        </p:nvGrpSpPr>
        <p:grpSpPr>
          <a:xfrm>
            <a:off x="6437256" y="3231727"/>
            <a:ext cx="395045" cy="425589"/>
            <a:chOff x="977625" y="3269343"/>
            <a:chExt cx="460843" cy="421182"/>
          </a:xfrm>
        </p:grpSpPr>
        <p:sp>
          <p:nvSpPr>
            <p:cNvPr id="49" name="Google Shape;267;p29">
              <a:extLst>
                <a:ext uri="{FF2B5EF4-FFF2-40B4-BE49-F238E27FC236}">
                  <a16:creationId xmlns:a16="http://schemas.microsoft.com/office/drawing/2014/main" id="{E7157CE9-B13D-8542-A772-785B1D54031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277;p29">
              <a:extLst>
                <a:ext uri="{FF2B5EF4-FFF2-40B4-BE49-F238E27FC236}">
                  <a16:creationId xmlns:a16="http://schemas.microsoft.com/office/drawing/2014/main" id="{A3CA2C10-D1F7-2644-A524-C1223F51917C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51" name="Google Shape;278;p29">
                <a:extLst>
                  <a:ext uri="{FF2B5EF4-FFF2-40B4-BE49-F238E27FC236}">
                    <a16:creationId xmlns:a16="http://schemas.microsoft.com/office/drawing/2014/main" id="{97C00FB3-DB08-8841-A08C-BC409563F1F4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79;p29">
                <a:extLst>
                  <a:ext uri="{FF2B5EF4-FFF2-40B4-BE49-F238E27FC236}">
                    <a16:creationId xmlns:a16="http://schemas.microsoft.com/office/drawing/2014/main" id="{14213E8F-B36F-AC45-931F-CECE245C3A35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0184C17-61F6-3643-9E3E-72EA5301D15C}"/>
              </a:ext>
            </a:extLst>
          </p:cNvPr>
          <p:cNvSpPr txBox="1"/>
          <p:nvPr/>
        </p:nvSpPr>
        <p:spPr>
          <a:xfrm>
            <a:off x="6844449" y="3138576"/>
            <a:ext cx="229062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Multiple coarse vars per aggregate.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As in SA interpolation.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A369D8-F0E3-F24F-B34E-9CDDE21A6B0B}"/>
                  </a:ext>
                </a:extLst>
              </p:cNvPr>
              <p:cNvSpPr txBox="1"/>
              <p:nvPr/>
            </p:nvSpPr>
            <p:spPr>
              <a:xfrm>
                <a:off x="7526514" y="633199"/>
                <a:ext cx="6779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A369D8-F0E3-F24F-B34E-9CDDE21A6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514" y="633199"/>
                <a:ext cx="677965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32948D-252E-644C-9F0E-D00964DCE1CB}"/>
                  </a:ext>
                </a:extLst>
              </p:cNvPr>
              <p:cNvSpPr txBox="1"/>
              <p:nvPr/>
            </p:nvSpPr>
            <p:spPr>
              <a:xfrm>
                <a:off x="632683" y="1623699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32948D-252E-644C-9F0E-D00964DCE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83" y="1623699"/>
                <a:ext cx="67796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BD0201-4766-1645-AA3C-14CEF59CF006}"/>
                  </a:ext>
                </a:extLst>
              </p:cNvPr>
              <p:cNvSpPr txBox="1"/>
              <p:nvPr/>
            </p:nvSpPr>
            <p:spPr>
              <a:xfrm>
                <a:off x="624881" y="1941845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BD0201-4766-1645-AA3C-14CEF59CF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1" y="1941845"/>
                <a:ext cx="677965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4FF480-B5F4-1847-9240-46D0403AF4A5}"/>
                  </a:ext>
                </a:extLst>
              </p:cNvPr>
              <p:cNvSpPr txBox="1"/>
              <p:nvPr/>
            </p:nvSpPr>
            <p:spPr>
              <a:xfrm>
                <a:off x="627464" y="1287513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4FF480-B5F4-1847-9240-46D0403AF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64" y="1287513"/>
                <a:ext cx="67796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7276E022-E7C9-244C-A166-EF75CD01E13E}"/>
              </a:ext>
            </a:extLst>
          </p:cNvPr>
          <p:cNvGrpSpPr/>
          <p:nvPr/>
        </p:nvGrpSpPr>
        <p:grpSpPr>
          <a:xfrm>
            <a:off x="6447957" y="4372723"/>
            <a:ext cx="424127" cy="410950"/>
            <a:chOff x="7912375" y="267788"/>
            <a:chExt cx="568200" cy="519300"/>
          </a:xfrm>
        </p:grpSpPr>
        <p:sp>
          <p:nvSpPr>
            <p:cNvPr id="59" name="Google Shape;268;p29">
              <a:extLst>
                <a:ext uri="{FF2B5EF4-FFF2-40B4-BE49-F238E27FC236}">
                  <a16:creationId xmlns:a16="http://schemas.microsoft.com/office/drawing/2014/main" id="{F6A08188-E142-7149-8F3E-D65767BEA909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0" name="Google Shape;281;p29">
              <a:extLst>
                <a:ext uri="{FF2B5EF4-FFF2-40B4-BE49-F238E27FC236}">
                  <a16:creationId xmlns:a16="http://schemas.microsoft.com/office/drawing/2014/main" id="{027880CE-6EB3-134C-A976-A0572834EFC0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1" name="Google Shape;282;p29">
              <a:extLst>
                <a:ext uri="{FF2B5EF4-FFF2-40B4-BE49-F238E27FC236}">
                  <a16:creationId xmlns:a16="http://schemas.microsoft.com/office/drawing/2014/main" id="{C74D1BF8-4D7C-8A4C-9E6F-EA9CD9DD0EB7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23FBB68-CFD9-1346-8953-D9F808F4BC80}"/>
              </a:ext>
            </a:extLst>
          </p:cNvPr>
          <p:cNvSpPr txBox="1"/>
          <p:nvPr/>
        </p:nvSpPr>
        <p:spPr>
          <a:xfrm>
            <a:off x="6906027" y="4337032"/>
            <a:ext cx="179592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Non-repetitive case: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Generate multiple TFs.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362C48-C5B1-8843-8A01-68EA67D3D66C}"/>
                  </a:ext>
                </a:extLst>
              </p:cNvPr>
              <p:cNvSpPr txBox="1"/>
              <p:nvPr/>
            </p:nvSpPr>
            <p:spPr>
              <a:xfrm>
                <a:off x="7912778" y="633199"/>
                <a:ext cx="10108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362C48-C5B1-8843-8A01-68EA67D3D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778" y="633199"/>
                <a:ext cx="101088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0B627B0-1FF8-944F-B15D-8C50D471C6AF}"/>
              </a:ext>
            </a:extLst>
          </p:cNvPr>
          <p:cNvGrpSpPr/>
          <p:nvPr/>
        </p:nvGrpSpPr>
        <p:grpSpPr>
          <a:xfrm>
            <a:off x="7729486" y="1236739"/>
            <a:ext cx="1044548" cy="249129"/>
            <a:chOff x="7669162" y="1079372"/>
            <a:chExt cx="1044548" cy="24912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35DCEC-E49C-8346-B56E-0D8AF06DB0E3}"/>
                </a:ext>
              </a:extLst>
            </p:cNvPr>
            <p:cNvSpPr/>
            <p:nvPr/>
          </p:nvSpPr>
          <p:spPr>
            <a:xfrm>
              <a:off x="7669162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409F5F3-2F97-F443-B691-5BF6736B3DE8}"/>
                </a:ext>
              </a:extLst>
            </p:cNvPr>
            <p:cNvSpPr/>
            <p:nvPr/>
          </p:nvSpPr>
          <p:spPr>
            <a:xfrm>
              <a:off x="7930299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40A4185-5D5A-034B-B3C3-5F6E26F521A8}"/>
                </a:ext>
              </a:extLst>
            </p:cNvPr>
            <p:cNvSpPr/>
            <p:nvPr/>
          </p:nvSpPr>
          <p:spPr>
            <a:xfrm>
              <a:off x="8191436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AB67343-3718-234B-904B-4049FF489BD3}"/>
                </a:ext>
              </a:extLst>
            </p:cNvPr>
            <p:cNvSpPr/>
            <p:nvPr/>
          </p:nvSpPr>
          <p:spPr>
            <a:xfrm>
              <a:off x="8452573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86B2AF-E4D9-BA49-BE4F-E7D804AC7406}"/>
                  </a:ext>
                </a:extLst>
              </p:cNvPr>
              <p:cNvSpPr txBox="1"/>
              <p:nvPr/>
            </p:nvSpPr>
            <p:spPr>
              <a:xfrm>
                <a:off x="7931741" y="990072"/>
                <a:ext cx="67796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86B2AF-E4D9-BA49-BE4F-E7D804AC7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741" y="990072"/>
                <a:ext cx="67796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AF68B978-27CA-A44F-91DA-77D3EA4851BC}"/>
              </a:ext>
            </a:extLst>
          </p:cNvPr>
          <p:cNvGrpSpPr/>
          <p:nvPr/>
        </p:nvGrpSpPr>
        <p:grpSpPr>
          <a:xfrm>
            <a:off x="7729486" y="1478448"/>
            <a:ext cx="1044548" cy="249129"/>
            <a:chOff x="7669162" y="1079372"/>
            <a:chExt cx="1044548" cy="24912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E91B3B3-3B3F-A449-8279-BEAA628C937F}"/>
                </a:ext>
              </a:extLst>
            </p:cNvPr>
            <p:cNvSpPr/>
            <p:nvPr/>
          </p:nvSpPr>
          <p:spPr>
            <a:xfrm>
              <a:off x="7669162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9F5E0F8-6974-204F-AF8F-401FF2AB8FB9}"/>
                </a:ext>
              </a:extLst>
            </p:cNvPr>
            <p:cNvSpPr/>
            <p:nvPr/>
          </p:nvSpPr>
          <p:spPr>
            <a:xfrm>
              <a:off x="7930299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77FD7B6-A687-5540-B49D-E6E52EFC39E7}"/>
                </a:ext>
              </a:extLst>
            </p:cNvPr>
            <p:cNvSpPr/>
            <p:nvPr/>
          </p:nvSpPr>
          <p:spPr>
            <a:xfrm>
              <a:off x="8191436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777F4D3-5BA5-FD4A-88F2-1085FD371FDA}"/>
                </a:ext>
              </a:extLst>
            </p:cNvPr>
            <p:cNvSpPr/>
            <p:nvPr/>
          </p:nvSpPr>
          <p:spPr>
            <a:xfrm>
              <a:off x="8452573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17A1334-F734-824A-A162-7EEC397DAF56}"/>
              </a:ext>
            </a:extLst>
          </p:cNvPr>
          <p:cNvGrpSpPr/>
          <p:nvPr/>
        </p:nvGrpSpPr>
        <p:grpSpPr>
          <a:xfrm>
            <a:off x="7728862" y="1728327"/>
            <a:ext cx="1046420" cy="742090"/>
            <a:chOff x="7728862" y="1728327"/>
            <a:chExt cx="1046420" cy="74209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F2F81BF-A6B8-5742-B480-7020BE8DE8BD}"/>
                </a:ext>
              </a:extLst>
            </p:cNvPr>
            <p:cNvGrpSpPr/>
            <p:nvPr/>
          </p:nvGrpSpPr>
          <p:grpSpPr>
            <a:xfrm>
              <a:off x="7728862" y="1973422"/>
              <a:ext cx="1046420" cy="254598"/>
              <a:chOff x="7667290" y="1079372"/>
              <a:chExt cx="1046420" cy="25459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2CF782D-62FE-1A4D-9EBE-DC8CE4E5DFE7}"/>
                  </a:ext>
                </a:extLst>
              </p:cNvPr>
              <p:cNvSpPr/>
              <p:nvPr/>
            </p:nvSpPr>
            <p:spPr>
              <a:xfrm>
                <a:off x="7667290" y="1084841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F9DDCDE-EC65-424D-B2E0-FB3523E9CB47}"/>
                  </a:ext>
                </a:extLst>
              </p:cNvPr>
              <p:cNvSpPr/>
              <p:nvPr/>
            </p:nvSpPr>
            <p:spPr>
              <a:xfrm>
                <a:off x="7930299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B6D7AB0-C609-A241-975F-34A2A632BC5E}"/>
                  </a:ext>
                </a:extLst>
              </p:cNvPr>
              <p:cNvSpPr/>
              <p:nvPr/>
            </p:nvSpPr>
            <p:spPr>
              <a:xfrm>
                <a:off x="8191436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C104AD7-B8DF-B44B-A0AC-E23473929F06}"/>
                  </a:ext>
                </a:extLst>
              </p:cNvPr>
              <p:cNvSpPr/>
              <p:nvPr/>
            </p:nvSpPr>
            <p:spPr>
              <a:xfrm>
                <a:off x="8452573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3BED18B-2CFE-3540-9042-260FD78708D3}"/>
                </a:ext>
              </a:extLst>
            </p:cNvPr>
            <p:cNvGrpSpPr/>
            <p:nvPr/>
          </p:nvGrpSpPr>
          <p:grpSpPr>
            <a:xfrm>
              <a:off x="7729486" y="1728327"/>
              <a:ext cx="1044548" cy="249129"/>
              <a:chOff x="7669162" y="1079372"/>
              <a:chExt cx="1044548" cy="249129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6C5508A-D35A-0047-954C-78B76E2BCAC8}"/>
                  </a:ext>
                </a:extLst>
              </p:cNvPr>
              <p:cNvSpPr/>
              <p:nvPr/>
            </p:nvSpPr>
            <p:spPr>
              <a:xfrm>
                <a:off x="7669162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407CA10-EB33-CD4F-86F2-D751BE31DF4A}"/>
                  </a:ext>
                </a:extLst>
              </p:cNvPr>
              <p:cNvSpPr/>
              <p:nvPr/>
            </p:nvSpPr>
            <p:spPr>
              <a:xfrm>
                <a:off x="7930299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A634787-C3CC-7D45-B0D3-DF4E2FE1AB8B}"/>
                  </a:ext>
                </a:extLst>
              </p:cNvPr>
              <p:cNvSpPr/>
              <p:nvPr/>
            </p:nvSpPr>
            <p:spPr>
              <a:xfrm>
                <a:off x="8191436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F5E1C67-D578-294B-BA17-036C6E54C33E}"/>
                  </a:ext>
                </a:extLst>
              </p:cNvPr>
              <p:cNvSpPr/>
              <p:nvPr/>
            </p:nvSpPr>
            <p:spPr>
              <a:xfrm>
                <a:off x="8452573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C88500E-C668-DA49-9DDF-4FEE30DC807F}"/>
                    </a:ext>
                  </a:extLst>
                </p:cNvPr>
                <p:cNvSpPr txBox="1"/>
                <p:nvPr/>
              </p:nvSpPr>
              <p:spPr>
                <a:xfrm>
                  <a:off x="7882799" y="1898557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C88500E-C668-DA49-9DDF-4FEE30DC8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799" y="1898557"/>
                  <a:ext cx="727578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291EF11-5E78-454E-A527-125229DF8DFB}"/>
                </a:ext>
              </a:extLst>
            </p:cNvPr>
            <p:cNvGrpSpPr/>
            <p:nvPr/>
          </p:nvGrpSpPr>
          <p:grpSpPr>
            <a:xfrm>
              <a:off x="7729486" y="2221288"/>
              <a:ext cx="1044548" cy="249129"/>
              <a:chOff x="7669162" y="1079372"/>
              <a:chExt cx="1044548" cy="249129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B6C376C-A6F0-254E-A59F-A7F0AADC4695}"/>
                  </a:ext>
                </a:extLst>
              </p:cNvPr>
              <p:cNvSpPr/>
              <p:nvPr/>
            </p:nvSpPr>
            <p:spPr>
              <a:xfrm>
                <a:off x="7669162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5F997ED-53CC-0945-9C25-4FDF9BA9724B}"/>
                  </a:ext>
                </a:extLst>
              </p:cNvPr>
              <p:cNvSpPr/>
              <p:nvPr/>
            </p:nvSpPr>
            <p:spPr>
              <a:xfrm>
                <a:off x="7930299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37C8A3D-CB37-D147-8C66-7263B9B701E3}"/>
                  </a:ext>
                </a:extLst>
              </p:cNvPr>
              <p:cNvSpPr/>
              <p:nvPr/>
            </p:nvSpPr>
            <p:spPr>
              <a:xfrm>
                <a:off x="8191436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3F418E8-A2E5-5B4C-8B46-5A9CFB519CB5}"/>
                  </a:ext>
                </a:extLst>
              </p:cNvPr>
              <p:cNvSpPr/>
              <p:nvPr/>
            </p:nvSpPr>
            <p:spPr>
              <a:xfrm>
                <a:off x="8452573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B5CBE91-A455-8B41-AD68-DE119D549C59}"/>
                  </a:ext>
                </a:extLst>
              </p:cNvPr>
              <p:cNvSpPr txBox="1"/>
              <p:nvPr/>
            </p:nvSpPr>
            <p:spPr>
              <a:xfrm>
                <a:off x="7283553" y="1620841"/>
                <a:ext cx="67796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B5CBE91-A455-8B41-AD68-DE119D549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53" y="1620841"/>
                <a:ext cx="677965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7B15FC0D-D106-5E48-9476-47A482271F35}"/>
              </a:ext>
            </a:extLst>
          </p:cNvPr>
          <p:cNvGrpSpPr/>
          <p:nvPr/>
        </p:nvGrpSpPr>
        <p:grpSpPr>
          <a:xfrm>
            <a:off x="6447957" y="3821462"/>
            <a:ext cx="416071" cy="403724"/>
            <a:chOff x="6690792" y="3328730"/>
            <a:chExt cx="568200" cy="519300"/>
          </a:xfrm>
        </p:grpSpPr>
        <p:sp>
          <p:nvSpPr>
            <p:cNvPr id="94" name="Google Shape;266;p29">
              <a:extLst>
                <a:ext uri="{FF2B5EF4-FFF2-40B4-BE49-F238E27FC236}">
                  <a16:creationId xmlns:a16="http://schemas.microsoft.com/office/drawing/2014/main" id="{F5619779-E432-AB47-953E-DE64F26DB709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271;p29">
              <a:extLst>
                <a:ext uri="{FF2B5EF4-FFF2-40B4-BE49-F238E27FC236}">
                  <a16:creationId xmlns:a16="http://schemas.microsoft.com/office/drawing/2014/main" id="{A17BF407-90E4-7741-A617-0024F408F842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96" name="Google Shape;272;p29">
                <a:extLst>
                  <a:ext uri="{FF2B5EF4-FFF2-40B4-BE49-F238E27FC236}">
                    <a16:creationId xmlns:a16="http://schemas.microsoft.com/office/drawing/2014/main" id="{E201239C-C959-1842-BC2E-157012762ECB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73;p29">
                <a:extLst>
                  <a:ext uri="{FF2B5EF4-FFF2-40B4-BE49-F238E27FC236}">
                    <a16:creationId xmlns:a16="http://schemas.microsoft.com/office/drawing/2014/main" id="{7EA252DE-6089-1C43-AE67-6EA59FA9A2A2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74;p29">
                <a:extLst>
                  <a:ext uri="{FF2B5EF4-FFF2-40B4-BE49-F238E27FC236}">
                    <a16:creationId xmlns:a16="http://schemas.microsoft.com/office/drawing/2014/main" id="{06998EB0-45D3-824E-83C6-CB96F94E21DA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75;p29">
                <a:extLst>
                  <a:ext uri="{FF2B5EF4-FFF2-40B4-BE49-F238E27FC236}">
                    <a16:creationId xmlns:a16="http://schemas.microsoft.com/office/drawing/2014/main" id="{80A04988-70BC-FC45-B105-50BA1CE9CC0E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76;p29">
                <a:extLst>
                  <a:ext uri="{FF2B5EF4-FFF2-40B4-BE49-F238E27FC236}">
                    <a16:creationId xmlns:a16="http://schemas.microsoft.com/office/drawing/2014/main" id="{60064983-2068-FB40-AA7B-7157B2D386ED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C0BEA0A-A227-5B47-979A-33BA809AA60B}"/>
                  </a:ext>
                </a:extLst>
              </p:cNvPr>
              <p:cNvSpPr txBox="1"/>
              <p:nvPr/>
            </p:nvSpPr>
            <p:spPr>
              <a:xfrm>
                <a:off x="6877047" y="3771175"/>
                <a:ext cx="266822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Repetitive case: tile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From aggregate to entire domain.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C0BEA0A-A227-5B47-979A-33BA809AA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047" y="3771175"/>
                <a:ext cx="2668220" cy="477054"/>
              </a:xfrm>
              <a:prstGeom prst="rect">
                <a:avLst/>
              </a:prstGeom>
              <a:blipFill>
                <a:blip r:embed="rId23"/>
                <a:stretch>
                  <a:fillRect l="-474"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22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7.40741E-7 L 0.08628 -0.0003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28 -0.00031 L 0.17066 0.000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3" grpId="0" animBg="1"/>
      <p:bldP spid="4" grpId="0" animBg="1"/>
      <p:bldP spid="8" grpId="0" animBg="1"/>
      <p:bldP spid="53" grpId="0"/>
      <p:bldP spid="54" grpId="0"/>
      <p:bldP spid="55" grpId="0"/>
      <p:bldP spid="56" grpId="0"/>
      <p:bldP spid="57" grpId="0"/>
      <p:bldP spid="62" grpId="0"/>
      <p:bldP spid="63" grpId="0"/>
      <p:bldP spid="70" grpId="0"/>
      <p:bldP spid="92" grpId="0"/>
      <p:bldP spid="1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3699" y="358388"/>
                <a:ext cx="7586875" cy="857400"/>
              </a:xfrm>
            </p:spPr>
            <p:txBody>
              <a:bodyPr/>
              <a:lstStyle/>
              <a:p>
                <a:r>
                  <a:rPr lang="en-US" dirty="0"/>
                  <a:t>SVD Coarsening in Action: Agg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699" y="358388"/>
                <a:ext cx="7586875" cy="857400"/>
              </a:xfrm>
              <a:blipFill>
                <a:blip r:embed="rId5"/>
                <a:stretch>
                  <a:fillRect l="-2007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  <p:pic>
        <p:nvPicPr>
          <p:cNvPr id="8" name="r_4_2_vs_smoothing" descr="r_4_2_vs_smoothing">
            <a:hlinkClick r:id="" action="ppaction://media"/>
            <a:extLst>
              <a:ext uri="{FF2B5EF4-FFF2-40B4-BE49-F238E27FC236}">
                <a16:creationId xmlns:a16="http://schemas.microsoft.com/office/drawing/2014/main" id="{6E013BFF-024E-2142-9CE3-16FACD461B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215788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5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3699" y="358388"/>
                <a:ext cx="7788387" cy="857400"/>
              </a:xfrm>
            </p:spPr>
            <p:txBody>
              <a:bodyPr/>
              <a:lstStyle/>
              <a:p>
                <a:r>
                  <a:rPr lang="en-US" dirty="0"/>
                  <a:t>SVD Coarsening in Action: Agg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699" y="358388"/>
                <a:ext cx="7788387" cy="857400"/>
              </a:xfrm>
              <a:blipFill>
                <a:blip r:embed="rId4"/>
                <a:stretch>
                  <a:fillRect l="-1954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pic>
        <p:nvPicPr>
          <p:cNvPr id="18" name="r_6_2_vs_smoothing" descr="r_6_2_vs_smoothing">
            <a:hlinkClick r:id="" action="ppaction://media"/>
            <a:extLst>
              <a:ext uri="{FF2B5EF4-FFF2-40B4-BE49-F238E27FC236}">
                <a16:creationId xmlns:a16="http://schemas.microsoft.com/office/drawing/2014/main" id="{45701694-E30B-0746-846F-2AE7CDFA59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15788"/>
            <a:ext cx="9144000" cy="304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584339D-90A5-C543-A3F5-FD340359ABBB}"/>
              </a:ext>
            </a:extLst>
          </p:cNvPr>
          <p:cNvGrpSpPr/>
          <p:nvPr/>
        </p:nvGrpSpPr>
        <p:grpSpPr>
          <a:xfrm>
            <a:off x="2534122" y="4358875"/>
            <a:ext cx="395045" cy="425589"/>
            <a:chOff x="977625" y="3269343"/>
            <a:chExt cx="460843" cy="421182"/>
          </a:xfrm>
        </p:grpSpPr>
        <p:sp>
          <p:nvSpPr>
            <p:cNvPr id="20" name="Google Shape;267;p29">
              <a:extLst>
                <a:ext uri="{FF2B5EF4-FFF2-40B4-BE49-F238E27FC236}">
                  <a16:creationId xmlns:a16="http://schemas.microsoft.com/office/drawing/2014/main" id="{D7074983-01FE-B74D-83E1-C85125D57E5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77;p29">
              <a:extLst>
                <a:ext uri="{FF2B5EF4-FFF2-40B4-BE49-F238E27FC236}">
                  <a16:creationId xmlns:a16="http://schemas.microsoft.com/office/drawing/2014/main" id="{6404185D-AE36-3047-82E3-1A47600559AD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2" name="Google Shape;278;p29">
                <a:extLst>
                  <a:ext uri="{FF2B5EF4-FFF2-40B4-BE49-F238E27FC236}">
                    <a16:creationId xmlns:a16="http://schemas.microsoft.com/office/drawing/2014/main" id="{0F65318A-E527-064F-9743-452EE88D35B0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79;p29">
                <a:extLst>
                  <a:ext uri="{FF2B5EF4-FFF2-40B4-BE49-F238E27FC236}">
                    <a16:creationId xmlns:a16="http://schemas.microsoft.com/office/drawing/2014/main" id="{9AAEEF83-7C69-7D49-BCEB-8E2998F15E93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5A7834-399A-2E4E-A9AA-91BE1CF17E10}"/>
                  </a:ext>
                </a:extLst>
              </p:cNvPr>
              <p:cNvSpPr txBox="1"/>
              <p:nvPr/>
            </p:nvSpPr>
            <p:spPr>
              <a:xfrm>
                <a:off x="2941315" y="4308058"/>
                <a:ext cx="350181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# coarse variable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species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Helmholtz: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 is natural: </a:t>
                </a:r>
                <a:r>
                  <a:rPr lang="en-US" sz="1100" dirty="0">
                    <a:solidFill>
                      <a:srgbClr val="C00000"/>
                    </a:solidFill>
                    <a:latin typeface="Arial"/>
                    <a:cs typeface="Arial"/>
                    <a:sym typeface="Arial"/>
                  </a:rPr>
                  <a:t>cos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/</a:t>
                </a:r>
                <a:r>
                  <a:rPr lang="en-US" sz="1100" dirty="0">
                    <a:solidFill>
                      <a:srgbClr val="92D050"/>
                    </a:solidFill>
                    <a:latin typeface="Arial"/>
                    <a:cs typeface="Arial"/>
                    <a:sym typeface="Arial"/>
                  </a:rPr>
                  <a:t>sin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, </a:t>
                </a:r>
                <a:r>
                  <a:rPr lang="en-US" sz="1100" dirty="0">
                    <a:solidFill>
                      <a:srgbClr val="C00000"/>
                    </a:solidFill>
                    <a:latin typeface="Arial"/>
                    <a:cs typeface="Arial"/>
                    <a:sym typeface="Arial"/>
                  </a:rPr>
                  <a:t>left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/</a:t>
                </a:r>
                <a:r>
                  <a:rPr lang="en-US" sz="1100" dirty="0">
                    <a:solidFill>
                      <a:srgbClr val="92D050"/>
                    </a:solidFill>
                    <a:latin typeface="Arial"/>
                    <a:cs typeface="Arial"/>
                    <a:sym typeface="Arial"/>
                  </a:rPr>
                  <a:t>right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 waves.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5A7834-399A-2E4E-A9AA-91BE1CF17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315" y="4308058"/>
                <a:ext cx="3501818" cy="477054"/>
              </a:xfrm>
              <a:prstGeom prst="rect">
                <a:avLst/>
              </a:prstGeom>
              <a:blipFill>
                <a:blip r:embed="rId6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64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546" name="Google Shape;546;p4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48" name="Google Shape;548;p44"/>
          <p:cNvSpPr txBox="1"/>
          <p:nvPr/>
        </p:nvSpPr>
        <p:spPr>
          <a:xfrm>
            <a:off x="615463" y="3379000"/>
            <a:ext cx="1786816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Achi Brandt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ACHIBR@GMAIL.COM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Weizmann Institute of Science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UCLA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Oren </a:t>
            </a:r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Livne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OREN.LIVNE@GMAIL.COM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Educational Testing Service</a:t>
            </a:r>
            <a:endParaRPr lang="en-US"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James </a:t>
            </a:r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Brannick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jjb23@psu.edu 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PSU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Karsten</a:t>
            </a: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Kahl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kkahl@uni-wuppertal.de</a:t>
            </a: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University of Wuppertal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4B007227-7E9A-D34B-A537-A1451C101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5" t="5265" r="475" b="14735"/>
          <a:stretch/>
        </p:blipFill>
        <p:spPr>
          <a:xfrm>
            <a:off x="6798864" y="1758703"/>
            <a:ext cx="1490472" cy="1490472"/>
          </a:xfrm>
          <a:prstGeom prst="ellipse">
            <a:avLst/>
          </a:prstGeom>
        </p:spPr>
      </p:pic>
      <p:pic>
        <p:nvPicPr>
          <p:cNvPr id="2050" name="Picture 2" descr="SIAM | Fellows">
            <a:extLst>
              <a:ext uri="{FF2B5EF4-FFF2-40B4-BE49-F238E27FC236}">
                <a16:creationId xmlns:a16="http://schemas.microsoft.com/office/drawing/2014/main" id="{A3E6A32F-3405-5B4D-BE6E-FED93D454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1236" r="-716" b="11264"/>
          <a:stretch/>
        </p:blipFill>
        <p:spPr bwMode="auto">
          <a:xfrm>
            <a:off x="763635" y="1758703"/>
            <a:ext cx="1490472" cy="149047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tails: James Brannick">
            <a:extLst>
              <a:ext uri="{FF2B5EF4-FFF2-40B4-BE49-F238E27FC236}">
                <a16:creationId xmlns:a16="http://schemas.microsoft.com/office/drawing/2014/main" id="{9B5A5870-77E9-BF4C-B1F6-4689730ED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1" t="31842" r="14156" b="30023"/>
          <a:stretch/>
        </p:blipFill>
        <p:spPr bwMode="auto">
          <a:xfrm>
            <a:off x="4905143" y="1758703"/>
            <a:ext cx="1517904" cy="148712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standing by a body of water&#10;&#10;Description automatically generated with low confidence">
            <a:extLst>
              <a:ext uri="{FF2B5EF4-FFF2-40B4-BE49-F238E27FC236}">
                <a16:creationId xmlns:a16="http://schemas.microsoft.com/office/drawing/2014/main" id="{1D3EC05B-BFED-9146-A6DC-5124A64824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85" t="28721" r="56207" b="42917"/>
          <a:stretch/>
        </p:blipFill>
        <p:spPr>
          <a:xfrm>
            <a:off x="2840050" y="1829599"/>
            <a:ext cx="1468063" cy="1458760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A16196-8E4C-F847-842E-0629A7A05166}"/>
              </a:ext>
            </a:extLst>
          </p:cNvPr>
          <p:cNvSpPr/>
          <p:nvPr/>
        </p:nvSpPr>
        <p:spPr>
          <a:xfrm>
            <a:off x="1013342" y="3871397"/>
            <a:ext cx="7941815" cy="798745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0C5C90-80C0-184B-9331-2D508DF65C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3699" y="358388"/>
                <a:ext cx="7117239" cy="857400"/>
              </a:xfrm>
            </p:spPr>
            <p:txBody>
              <a:bodyPr/>
              <a:lstStyle/>
              <a:p>
                <a:r>
                  <a:rPr lang="en-US" dirty="0"/>
                  <a:t>How to choose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= #components?</a:t>
                </a:r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0C5C90-80C0-184B-9331-2D508DF65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699" y="358388"/>
                <a:ext cx="7117239" cy="857400"/>
              </a:xfrm>
              <a:blipFill>
                <a:blip r:embed="rId2"/>
                <a:stretch>
                  <a:fillRect l="-2139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44351A-E34A-DF4F-93D3-7252ACC591B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1373588"/>
                <a:ext cx="7117239" cy="2450448"/>
              </a:xfrm>
            </p:spPr>
            <p:txBody>
              <a:bodyPr/>
              <a:lstStyle/>
              <a:p>
                <a:pPr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SVD is best rank-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Frobenius approximation.</a:t>
                </a:r>
              </a:p>
              <a:p>
                <a:pPr>
                  <a:spcBef>
                    <a:spcPts val="1000"/>
                  </a:spcBef>
                </a:pPr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Unexplained variance = relative interpolation error</a:t>
                </a:r>
              </a:p>
              <a:p>
                <a:pPr>
                  <a:spcBef>
                    <a:spcPts val="1000"/>
                  </a:spcBef>
                </a:pPr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For Laplace,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is piecewise constant, so error can be large!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44351A-E34A-DF4F-93D3-7252ACC59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1373588"/>
                <a:ext cx="7117239" cy="2450448"/>
              </a:xfrm>
              <a:blipFill>
                <a:blip r:embed="rId3"/>
                <a:stretch>
                  <a:fillRect r="-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706EC-0019-D640-B3DC-62268CFE8D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F61E0E-98AB-F546-AE26-9757E1FB1691}"/>
                  </a:ext>
                </a:extLst>
              </p:cNvPr>
              <p:cNvSpPr txBox="1"/>
              <p:nvPr/>
            </p:nvSpPr>
            <p:spPr>
              <a:xfrm>
                <a:off x="7077891" y="1556260"/>
                <a:ext cx="20174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F61E0E-98AB-F546-AE26-9757E1FB1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891" y="1556260"/>
                <a:ext cx="2017438" cy="369332"/>
              </a:xfrm>
              <a:prstGeom prst="rect">
                <a:avLst/>
              </a:prstGeom>
              <a:blipFill>
                <a:blip r:embed="rId4"/>
                <a:stretch>
                  <a:fillRect l="-1250" t="-106667" b="-17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B6263-0906-A64A-B361-9B2466F6395E}"/>
                  </a:ext>
                </a:extLst>
              </p:cNvPr>
              <p:cNvSpPr txBox="1"/>
              <p:nvPr/>
            </p:nvSpPr>
            <p:spPr>
              <a:xfrm>
                <a:off x="6867572" y="2278936"/>
                <a:ext cx="2560867" cy="798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m:t>(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B6263-0906-A64A-B361-9B2466F63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572" y="2278936"/>
                <a:ext cx="2560867" cy="798745"/>
              </a:xfrm>
              <a:prstGeom prst="rect">
                <a:avLst/>
              </a:prstGeom>
              <a:blipFill>
                <a:blip r:embed="rId5"/>
                <a:stretch>
                  <a:fillRect l="-15764" t="-117188" b="-15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3C362-9624-1341-8E61-1612E7B7AA72}"/>
              </a:ext>
            </a:extLst>
          </p:cNvPr>
          <p:cNvGrpSpPr/>
          <p:nvPr/>
        </p:nvGrpSpPr>
        <p:grpSpPr>
          <a:xfrm>
            <a:off x="1133062" y="4037755"/>
            <a:ext cx="395045" cy="425589"/>
            <a:chOff x="977625" y="3269343"/>
            <a:chExt cx="460843" cy="421182"/>
          </a:xfrm>
        </p:grpSpPr>
        <p:sp>
          <p:nvSpPr>
            <p:cNvPr id="9" name="Google Shape;267;p29">
              <a:extLst>
                <a:ext uri="{FF2B5EF4-FFF2-40B4-BE49-F238E27FC236}">
                  <a16:creationId xmlns:a16="http://schemas.microsoft.com/office/drawing/2014/main" id="{9AFD0E76-EBEB-B341-812B-FDBC4551903A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277;p29">
              <a:extLst>
                <a:ext uri="{FF2B5EF4-FFF2-40B4-BE49-F238E27FC236}">
                  <a16:creationId xmlns:a16="http://schemas.microsoft.com/office/drawing/2014/main" id="{7779E5CA-AEEC-D747-86F0-453B40C7B696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1" name="Google Shape;278;p29">
                <a:extLst>
                  <a:ext uri="{FF2B5EF4-FFF2-40B4-BE49-F238E27FC236}">
                    <a16:creationId xmlns:a16="http://schemas.microsoft.com/office/drawing/2014/main" id="{E0CA964C-D16D-6644-8F0C-7914DB1E45BB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79;p29">
                <a:extLst>
                  <a:ext uri="{FF2B5EF4-FFF2-40B4-BE49-F238E27FC236}">
                    <a16:creationId xmlns:a16="http://schemas.microsoft.com/office/drawing/2014/main" id="{655FEDA8-291A-9E4D-9C3B-79C19FFAF70F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30E8A38-59CE-1E42-B6C9-88218FB46956}"/>
              </a:ext>
            </a:extLst>
          </p:cNvPr>
          <p:cNvSpPr txBox="1"/>
          <p:nvPr/>
        </p:nvSpPr>
        <p:spPr>
          <a:xfrm>
            <a:off x="1552089" y="3980715"/>
            <a:ext cx="7403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Use SVD only to provide </a:t>
            </a:r>
            <a:r>
              <a:rPr lang="en-US" sz="2000" b="1" dirty="0">
                <a:solidFill>
                  <a:schemeClr val="tx1"/>
                </a:solidFill>
              </a:rPr>
              <a:t>tentative</a:t>
            </a:r>
            <a:r>
              <a:rPr lang="en-US" sz="2000" dirty="0">
                <a:solidFill>
                  <a:schemeClr val="tx1"/>
                </a:solidFill>
              </a:rPr>
              <a:t> values of coarsening ratios.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actual number of components to be determined by the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quantitative predictor of cycle convergence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  </a:t>
            </a:r>
            <a:endParaRPr lang="en-US" sz="12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687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7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3045859"/>
            <a:ext cx="82510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4. Quantitative Quality Prediction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5" y="3988924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allows designing each multilevel component separately and reliably (coarsening &amp; cycle).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52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0C99968-92A6-7E43-AFBD-F8D2F0105DC3}"/>
              </a:ext>
            </a:extLst>
          </p:cNvPr>
          <p:cNvSpPr/>
          <p:nvPr/>
        </p:nvSpPr>
        <p:spPr>
          <a:xfrm>
            <a:off x="893699" y="3572293"/>
            <a:ext cx="7811033" cy="1124640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9FBD92-D072-6746-97C8-CABC76F72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176772" cy="857400"/>
          </a:xfrm>
        </p:spPr>
        <p:txBody>
          <a:bodyPr/>
          <a:lstStyle/>
          <a:p>
            <a:r>
              <a:rPr lang="en-US" sz="2800" dirty="0"/>
              <a:t>Mock Cycle: Predictor of 2-level Convergence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F6575DE-A053-8F44-ACBB-6BC405D45DD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700" y="1373588"/>
                <a:ext cx="5969428" cy="2027638"/>
              </a:xfrm>
            </p:spPr>
            <p:txBody>
              <a:bodyPr/>
              <a:lstStyle/>
              <a:p>
                <a:r>
                  <a:rPr lang="en-US" dirty="0"/>
                  <a:t>Start with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MockCycle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Relax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times.</a:t>
                </a:r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F6575DE-A053-8F44-ACBB-6BC405D45D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700" y="1373588"/>
                <a:ext cx="5969428" cy="20276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610657-D32A-FF4E-AB3C-25183C95A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8A7BE7-589C-CE44-B1E7-4F71D3010189}"/>
              </a:ext>
            </a:extLst>
          </p:cNvPr>
          <p:cNvGrpSpPr/>
          <p:nvPr/>
        </p:nvGrpSpPr>
        <p:grpSpPr>
          <a:xfrm>
            <a:off x="6451423" y="2655425"/>
            <a:ext cx="458840" cy="410950"/>
            <a:chOff x="7912375" y="267788"/>
            <a:chExt cx="568200" cy="519300"/>
          </a:xfrm>
        </p:grpSpPr>
        <p:sp>
          <p:nvSpPr>
            <p:cNvPr id="6" name="Google Shape;268;p29">
              <a:extLst>
                <a:ext uri="{FF2B5EF4-FFF2-40B4-BE49-F238E27FC236}">
                  <a16:creationId xmlns:a16="http://schemas.microsoft.com/office/drawing/2014/main" id="{ED769E22-9099-B842-9519-CBE15DE518CF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" name="Google Shape;281;p29">
              <a:extLst>
                <a:ext uri="{FF2B5EF4-FFF2-40B4-BE49-F238E27FC236}">
                  <a16:creationId xmlns:a16="http://schemas.microsoft.com/office/drawing/2014/main" id="{9555D146-4B1A-5940-AECD-4D9C357756A2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" name="Google Shape;282;p29">
              <a:extLst>
                <a:ext uri="{FF2B5EF4-FFF2-40B4-BE49-F238E27FC236}">
                  <a16:creationId xmlns:a16="http://schemas.microsoft.com/office/drawing/2014/main" id="{E482F6FC-D2AC-874B-A0E4-5FF93EFD78B0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A5CAFB8-CAA9-934D-81FE-1CE116510789}"/>
              </a:ext>
            </a:extLst>
          </p:cNvPr>
          <p:cNvSpPr txBox="1"/>
          <p:nvPr/>
        </p:nvSpPr>
        <p:spPr>
          <a:xfrm>
            <a:off x="6994299" y="2571750"/>
            <a:ext cx="208211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Direct solver/</a:t>
            </a:r>
            <a:r>
              <a:rPr lang="en-US" dirty="0" err="1">
                <a:solidFill>
                  <a:schemeClr val="tx1"/>
                </a:solidFill>
              </a:rPr>
              <a:t>Kaczmarz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To project. 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6F135-F71C-E94B-A1CB-37580A53E3CA}"/>
                  </a:ext>
                </a:extLst>
              </p:cNvPr>
              <p:cNvSpPr txBox="1"/>
              <p:nvPr/>
            </p:nvSpPr>
            <p:spPr>
              <a:xfrm>
                <a:off x="7071213" y="3000936"/>
                <a:ext cx="204639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6F135-F71C-E94B-A1CB-37580A53E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213" y="3000936"/>
                <a:ext cx="2046393" cy="184666"/>
              </a:xfrm>
              <a:prstGeom prst="rect">
                <a:avLst/>
              </a:prstGeom>
              <a:blipFill>
                <a:blip r:embed="rId3"/>
                <a:stretch>
                  <a:fillRect l="-613" t="-6250" r="-184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52BD9-FFE3-9B47-AD7D-32D0BA3D5274}"/>
              </a:ext>
            </a:extLst>
          </p:cNvPr>
          <p:cNvGrpSpPr/>
          <p:nvPr/>
        </p:nvGrpSpPr>
        <p:grpSpPr>
          <a:xfrm>
            <a:off x="987784" y="3723340"/>
            <a:ext cx="395045" cy="425589"/>
            <a:chOff x="977625" y="3269343"/>
            <a:chExt cx="460843" cy="421182"/>
          </a:xfrm>
        </p:grpSpPr>
        <p:sp>
          <p:nvSpPr>
            <p:cNvPr id="16" name="Google Shape;267;p29">
              <a:extLst>
                <a:ext uri="{FF2B5EF4-FFF2-40B4-BE49-F238E27FC236}">
                  <a16:creationId xmlns:a16="http://schemas.microsoft.com/office/drawing/2014/main" id="{4FC6F843-B62B-D742-97F9-A512FBC47A11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277;p29">
              <a:extLst>
                <a:ext uri="{FF2B5EF4-FFF2-40B4-BE49-F238E27FC236}">
                  <a16:creationId xmlns:a16="http://schemas.microsoft.com/office/drawing/2014/main" id="{67A7CFF1-A174-6842-A761-062F7268F9B8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8" name="Google Shape;278;p29">
                <a:extLst>
                  <a:ext uri="{FF2B5EF4-FFF2-40B4-BE49-F238E27FC236}">
                    <a16:creationId xmlns:a16="http://schemas.microsoft.com/office/drawing/2014/main" id="{24BC98C7-E00A-A140-A740-F1AFCB2E740B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79;p29">
                <a:extLst>
                  <a:ext uri="{FF2B5EF4-FFF2-40B4-BE49-F238E27FC236}">
                    <a16:creationId xmlns:a16="http://schemas.microsoft.com/office/drawing/2014/main" id="{1D0A461D-6FED-B24B-A14F-3A6BE9C71DC7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35DA32-42B1-2E42-96E5-8BEAE1017EB8}"/>
              </a:ext>
            </a:extLst>
          </p:cNvPr>
          <p:cNvSpPr txBox="1"/>
          <p:nvPr/>
        </p:nvSpPr>
        <p:spPr>
          <a:xfrm>
            <a:off x="1406811" y="3666300"/>
            <a:ext cx="747204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Use Mock Cycle asymptotic convergence factor as the </a:t>
            </a:r>
            <a:r>
              <a:rPr lang="en-US" sz="2000" b="1" dirty="0">
                <a:solidFill>
                  <a:schemeClr val="tx1"/>
                </a:solidFill>
              </a:rPr>
              <a:t>ultimate</a:t>
            </a:r>
            <a:r>
              <a:rPr lang="en-US" sz="2000" dirty="0">
                <a:solidFill>
                  <a:schemeClr val="tx1"/>
                </a:solidFill>
              </a:rPr>
              <a:t> coarsening quality test.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Determines the optimal aggregate size, #components. Generalizes LFA.</a:t>
            </a:r>
            <a:endParaRPr lang="en-US" sz="12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51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" grpId="0"/>
      <p:bldP spid="12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29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 Cycle in Action: Convergence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559107408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559107408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</a:tblGrid>
                  <a:tr h="56387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3125" t="-6818" r="-70312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6349" t="-6818" r="-6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6349" t="-6818" r="-5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0000" t="-6818" r="-406250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7937" t="-6818" r="-3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7937" t="-6818" r="-2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96875" t="-6818" r="-10937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 Cycle in Action: Efficiency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1260229905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3692911310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rgbClr val="C00000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4198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1260229905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3692911310"/>
                        </a:ext>
                      </a:extLst>
                    </a:gridCol>
                  </a:tblGrid>
                  <a:tr h="56387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3125" t="-6818" r="-70312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6349" t="-6818" r="-6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6349" t="-6818" r="-5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0000" t="-6818" r="-406250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7937" t="-6818" r="-3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7937" t="-6818" r="-2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96875" t="-6818" r="-10937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rgbClr val="C00000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4198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1D58EB-3C90-5844-BC30-9457EAD70A41}"/>
              </a:ext>
            </a:extLst>
          </p:cNvPr>
          <p:cNvGrpSpPr/>
          <p:nvPr/>
        </p:nvGrpSpPr>
        <p:grpSpPr>
          <a:xfrm>
            <a:off x="952500" y="3732832"/>
            <a:ext cx="395045" cy="425589"/>
            <a:chOff x="977625" y="3269343"/>
            <a:chExt cx="460843" cy="421182"/>
          </a:xfrm>
        </p:grpSpPr>
        <p:sp>
          <p:nvSpPr>
            <p:cNvPr id="11" name="Google Shape;267;p29">
              <a:extLst>
                <a:ext uri="{FF2B5EF4-FFF2-40B4-BE49-F238E27FC236}">
                  <a16:creationId xmlns:a16="http://schemas.microsoft.com/office/drawing/2014/main" id="{ABE05B4B-7745-0647-9DBB-FDAE6205C8B8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77;p29">
              <a:extLst>
                <a:ext uri="{FF2B5EF4-FFF2-40B4-BE49-F238E27FC236}">
                  <a16:creationId xmlns:a16="http://schemas.microsoft.com/office/drawing/2014/main" id="{FD7EA689-C96A-DF41-9360-A603FB55DFB4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3" name="Google Shape;278;p29">
                <a:extLst>
                  <a:ext uri="{FF2B5EF4-FFF2-40B4-BE49-F238E27FC236}">
                    <a16:creationId xmlns:a16="http://schemas.microsoft.com/office/drawing/2014/main" id="{0DC8EF67-6041-954A-9FDA-51D0E5060925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79;p29">
                <a:extLst>
                  <a:ext uri="{FF2B5EF4-FFF2-40B4-BE49-F238E27FC236}">
                    <a16:creationId xmlns:a16="http://schemas.microsoft.com/office/drawing/2014/main" id="{34CFA171-D4B5-2B41-966A-D533D2FECB20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6C697E-6CEB-AF45-8024-EF4A0E6DDC2A}"/>
                  </a:ext>
                </a:extLst>
              </p:cNvPr>
              <p:cNvSpPr txBox="1"/>
              <p:nvPr/>
            </p:nvSpPr>
            <p:spPr>
              <a:xfrm>
                <a:off x="1371527" y="3675792"/>
                <a:ext cx="3758613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Guides the coarsening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Compare different choices. Reduction per relaxation sweep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 smoothing rate, up to accuracy limit.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sym typeface="Arial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6C697E-6CEB-AF45-8024-EF4A0E6DD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27" y="3675792"/>
                <a:ext cx="3758613" cy="677108"/>
              </a:xfrm>
              <a:prstGeom prst="rect">
                <a:avLst/>
              </a:prstGeom>
              <a:blipFill>
                <a:blip r:embed="rId4"/>
                <a:stretch>
                  <a:fillRect l="-1010" t="-185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6CFD78C-F4A8-FA48-9350-690EEA780DAF}"/>
              </a:ext>
            </a:extLst>
          </p:cNvPr>
          <p:cNvGrpSpPr/>
          <p:nvPr/>
        </p:nvGrpSpPr>
        <p:grpSpPr>
          <a:xfrm>
            <a:off x="952500" y="4492508"/>
            <a:ext cx="395045" cy="425589"/>
            <a:chOff x="977625" y="3269343"/>
            <a:chExt cx="460843" cy="421182"/>
          </a:xfrm>
        </p:grpSpPr>
        <p:sp>
          <p:nvSpPr>
            <p:cNvPr id="23" name="Google Shape;267;p29">
              <a:extLst>
                <a:ext uri="{FF2B5EF4-FFF2-40B4-BE49-F238E27FC236}">
                  <a16:creationId xmlns:a16="http://schemas.microsoft.com/office/drawing/2014/main" id="{DD7D05BC-FC3F-7746-9054-180CC1D4F5B7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277;p29">
              <a:extLst>
                <a:ext uri="{FF2B5EF4-FFF2-40B4-BE49-F238E27FC236}">
                  <a16:creationId xmlns:a16="http://schemas.microsoft.com/office/drawing/2014/main" id="{B4595B6D-9EBF-4841-BCB4-0A4B64E270BA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5" name="Google Shape;278;p29">
                <a:extLst>
                  <a:ext uri="{FF2B5EF4-FFF2-40B4-BE49-F238E27FC236}">
                    <a16:creationId xmlns:a16="http://schemas.microsoft.com/office/drawing/2014/main" id="{C9363139-55B7-C74A-86FF-085A93B6B058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79;p29">
                <a:extLst>
                  <a:ext uri="{FF2B5EF4-FFF2-40B4-BE49-F238E27FC236}">
                    <a16:creationId xmlns:a16="http://schemas.microsoft.com/office/drawing/2014/main" id="{4DE34C3F-F7D8-5C48-AC55-CADD4D0F5D17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1F1D7D-066F-1E44-B763-9DC7F4B5A3E4}"/>
                  </a:ext>
                </a:extLst>
              </p:cNvPr>
              <p:cNvSpPr txBox="1"/>
              <p:nvPr/>
            </p:nvSpPr>
            <p:spPr>
              <a:xfrm>
                <a:off x="1383403" y="4435468"/>
                <a:ext cx="37467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Guides the interpolation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2-level rates should attain mock cycle rates.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sym typeface="Arial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1F1D7D-066F-1E44-B763-9DC7F4B5A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403" y="4435468"/>
                <a:ext cx="3746738" cy="523220"/>
              </a:xfrm>
              <a:prstGeom prst="rect">
                <a:avLst/>
              </a:prstGeom>
              <a:blipFill>
                <a:blip r:embed="rId5"/>
                <a:stretch>
                  <a:fillRect l="-673" t="-238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A48B646-2414-EA4E-9C32-3A7D5996DD50}"/>
              </a:ext>
            </a:extLst>
          </p:cNvPr>
          <p:cNvGrpSpPr/>
          <p:nvPr/>
        </p:nvGrpSpPr>
        <p:grpSpPr>
          <a:xfrm>
            <a:off x="5474139" y="3756582"/>
            <a:ext cx="395045" cy="425589"/>
            <a:chOff x="977625" y="3269343"/>
            <a:chExt cx="460843" cy="421182"/>
          </a:xfrm>
        </p:grpSpPr>
        <p:sp>
          <p:nvSpPr>
            <p:cNvPr id="36" name="Google Shape;267;p29">
              <a:extLst>
                <a:ext uri="{FF2B5EF4-FFF2-40B4-BE49-F238E27FC236}">
                  <a16:creationId xmlns:a16="http://schemas.microsoft.com/office/drawing/2014/main" id="{CD7C4FCB-6701-0047-88B6-6A92F7B626B7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277;p29">
              <a:extLst>
                <a:ext uri="{FF2B5EF4-FFF2-40B4-BE49-F238E27FC236}">
                  <a16:creationId xmlns:a16="http://schemas.microsoft.com/office/drawing/2014/main" id="{B992915A-575B-B346-AF7D-E387E7CA93E4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38" name="Google Shape;278;p29">
                <a:extLst>
                  <a:ext uri="{FF2B5EF4-FFF2-40B4-BE49-F238E27FC236}">
                    <a16:creationId xmlns:a16="http://schemas.microsoft.com/office/drawing/2014/main" id="{CED79E04-4543-394A-9276-FD525F1961C3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79;p29">
                <a:extLst>
                  <a:ext uri="{FF2B5EF4-FFF2-40B4-BE49-F238E27FC236}">
                    <a16:creationId xmlns:a16="http://schemas.microsoft.com/office/drawing/2014/main" id="{2E5218B4-76A7-F949-B3C1-B06483B3DF5E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CE8C851-A5EC-EE44-BB0C-C7CD7D8D3576}"/>
              </a:ext>
            </a:extLst>
          </p:cNvPr>
          <p:cNvSpPr txBox="1"/>
          <p:nvPr/>
        </p:nvSpPr>
        <p:spPr>
          <a:xfrm>
            <a:off x="5893166" y="3699542"/>
            <a:ext cx="32508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Generalizes LFA.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Quantitative numerical predictors &gt; theory.</a:t>
            </a:r>
            <a:endParaRPr lang="en-US" sz="11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B62648-7B46-9145-B7EB-01F83FC4BEC9}"/>
              </a:ext>
            </a:extLst>
          </p:cNvPr>
          <p:cNvGrpSpPr/>
          <p:nvPr/>
        </p:nvGrpSpPr>
        <p:grpSpPr>
          <a:xfrm>
            <a:off x="5474139" y="4450173"/>
            <a:ext cx="395045" cy="425589"/>
            <a:chOff x="977625" y="3269343"/>
            <a:chExt cx="460843" cy="421182"/>
          </a:xfrm>
        </p:grpSpPr>
        <p:sp>
          <p:nvSpPr>
            <p:cNvPr id="42" name="Google Shape;267;p29">
              <a:extLst>
                <a:ext uri="{FF2B5EF4-FFF2-40B4-BE49-F238E27FC236}">
                  <a16:creationId xmlns:a16="http://schemas.microsoft.com/office/drawing/2014/main" id="{930D17C6-3664-AB46-94C8-61F6C6D67F1A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77;p29">
              <a:extLst>
                <a:ext uri="{FF2B5EF4-FFF2-40B4-BE49-F238E27FC236}">
                  <a16:creationId xmlns:a16="http://schemas.microsoft.com/office/drawing/2014/main" id="{B9C96EB5-B803-7749-8CA3-98DD8492E87C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44" name="Google Shape;278;p29">
                <a:extLst>
                  <a:ext uri="{FF2B5EF4-FFF2-40B4-BE49-F238E27FC236}">
                    <a16:creationId xmlns:a16="http://schemas.microsoft.com/office/drawing/2014/main" id="{92C02985-26F2-4C4B-B3E9-BE74BDF779A1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79;p29">
                <a:extLst>
                  <a:ext uri="{FF2B5EF4-FFF2-40B4-BE49-F238E27FC236}">
                    <a16:creationId xmlns:a16="http://schemas.microsoft.com/office/drawing/2014/main" id="{77104D62-5033-4B4E-9B7F-5495A6BB3850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D31E5DD-7B86-354F-A728-B6A9B0B7110B}"/>
              </a:ext>
            </a:extLst>
          </p:cNvPr>
          <p:cNvSpPr txBox="1"/>
          <p:nvPr/>
        </p:nvSpPr>
        <p:spPr>
          <a:xfrm>
            <a:off x="5893166" y="4393133"/>
            <a:ext cx="32508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Prefer small aggregate size.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Aggressive coarsening can be too ambitious.</a:t>
            </a:r>
            <a:endParaRPr lang="en-US" sz="11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422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  <p:bldP spid="40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729311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5. Interpolation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lt1"/>
                </a:solidFill>
              </a:rPr>
              <a:t>is </a:t>
            </a:r>
            <a:r>
              <a:rPr lang="en-US" u="sng" dirty="0">
                <a:solidFill>
                  <a:schemeClr val="lt1"/>
                </a:solidFill>
              </a:rPr>
              <a:t>constructed</a:t>
            </a:r>
            <a:r>
              <a:rPr lang="en-US" dirty="0">
                <a:solidFill>
                  <a:schemeClr val="lt1"/>
                </a:solidFill>
              </a:rPr>
              <a:t> to accurately reproduce TFs, but </a:t>
            </a:r>
            <a:r>
              <a:rPr lang="en-US" u="sng" dirty="0">
                <a:solidFill>
                  <a:schemeClr val="lt1"/>
                </a:solidFill>
              </a:rPr>
              <a:t>tested</a:t>
            </a:r>
            <a:r>
              <a:rPr lang="en-US" dirty="0">
                <a:solidFill>
                  <a:schemeClr val="lt1"/>
                </a:solidFill>
              </a:rPr>
              <a:t> via two-level cycle rates. 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218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50C8028-C3BD-3B47-8BA3-5FCD9A3DEB1C}"/>
              </a:ext>
            </a:extLst>
          </p:cNvPr>
          <p:cNvSpPr/>
          <p:nvPr/>
        </p:nvSpPr>
        <p:spPr>
          <a:xfrm>
            <a:off x="3526592" y="1586880"/>
            <a:ext cx="1408253" cy="2544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86D634-6E25-D542-9B55-8AD91852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178346" cy="857400"/>
          </a:xfrm>
        </p:spPr>
        <p:txBody>
          <a:bodyPr/>
          <a:lstStyle/>
          <a:p>
            <a:r>
              <a:rPr lang="en-US" dirty="0"/>
              <a:t>Ridge Least-Squares Fitting to TFs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B34BDC6-0E61-1E42-B985-755DA51B65D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00566" y="3494742"/>
                <a:ext cx="7898161" cy="1417375"/>
              </a:xfrm>
            </p:spPr>
            <p:txBody>
              <a:bodyPr/>
              <a:lstStyle/>
              <a:p>
                <a:r>
                  <a:rPr lang="en-US" sz="1600" dirty="0"/>
                  <a:t>Weighting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𝑖𝑠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600" dirty="0"/>
                  <a:t>local norm; unimportant for comparable TFs.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determined by minimizing interpolation error on validation samples. (Use SVD!)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×?</m:t>
                        </m:r>
                      </m:sub>
                    </m:sSub>
                  </m:oMath>
                </a14:m>
                <a:r>
                  <a:rPr lang="en-US" sz="1600" dirty="0"/>
                  <a:t> tiled from aggregate to domain; stride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600" dirty="0"/>
                  <a:t> is possible, but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600" dirty="0"/>
                  <a:t> is easier.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B34BDC6-0E61-1E42-B985-755DA51B6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00566" y="3494742"/>
                <a:ext cx="7898161" cy="14173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458365-A4FF-FF44-BF0A-FCF1CFAF9D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D953A-402A-E944-9802-311222EAF65A}"/>
                  </a:ext>
                </a:extLst>
              </p:cNvPr>
              <p:cNvSpPr txBox="1"/>
              <p:nvPr/>
            </p:nvSpPr>
            <p:spPr>
              <a:xfrm>
                <a:off x="621999" y="2914259"/>
                <a:ext cx="4580466" cy="6739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𝑖𝑠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𝑖𝑠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sSubSup>
                                            <m:sSubSup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𝑗𝑠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D953A-402A-E944-9802-311222EAF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99" y="2914259"/>
                <a:ext cx="4580466" cy="673967"/>
              </a:xfrm>
              <a:prstGeom prst="rect">
                <a:avLst/>
              </a:prstGeom>
              <a:blipFill>
                <a:blip r:embed="rId4"/>
                <a:stretch>
                  <a:fillRect l="-276" t="-124074" b="-17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141F0-6CEF-3140-908F-D639FF0522CF}"/>
                  </a:ext>
                </a:extLst>
              </p:cNvPr>
              <p:cNvSpPr txBox="1"/>
              <p:nvPr/>
            </p:nvSpPr>
            <p:spPr>
              <a:xfrm>
                <a:off x="5923794" y="3152659"/>
                <a:ext cx="19080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−1;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𝑅𝑥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141F0-6CEF-3140-908F-D639FF052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794" y="3152659"/>
                <a:ext cx="1908086" cy="215444"/>
              </a:xfrm>
              <a:prstGeom prst="rect">
                <a:avLst/>
              </a:prstGeom>
              <a:blipFill>
                <a:blip r:embed="rId5"/>
                <a:stretch>
                  <a:fillRect l="-3311" t="-27778" r="-463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6A47258-E94D-1046-B5FB-3793F3DB4B7B}"/>
              </a:ext>
            </a:extLst>
          </p:cNvPr>
          <p:cNvGrpSpPr/>
          <p:nvPr/>
        </p:nvGrpSpPr>
        <p:grpSpPr>
          <a:xfrm>
            <a:off x="953273" y="4376859"/>
            <a:ext cx="305821" cy="296746"/>
            <a:chOff x="6690792" y="3328730"/>
            <a:chExt cx="568200" cy="519300"/>
          </a:xfrm>
        </p:grpSpPr>
        <p:sp>
          <p:nvSpPr>
            <p:cNvPr id="26" name="Google Shape;266;p29">
              <a:extLst>
                <a:ext uri="{FF2B5EF4-FFF2-40B4-BE49-F238E27FC236}">
                  <a16:creationId xmlns:a16="http://schemas.microsoft.com/office/drawing/2014/main" id="{FD3CC5E0-D8A4-BB42-B72A-9006EC30C174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grpSp>
          <p:nvGrpSpPr>
            <p:cNvPr id="27" name="Google Shape;271;p29">
              <a:extLst>
                <a:ext uri="{FF2B5EF4-FFF2-40B4-BE49-F238E27FC236}">
                  <a16:creationId xmlns:a16="http://schemas.microsoft.com/office/drawing/2014/main" id="{B7B871C5-6217-FE4E-876C-5D069A6B8202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28" name="Google Shape;272;p29">
                <a:extLst>
                  <a:ext uri="{FF2B5EF4-FFF2-40B4-BE49-F238E27FC236}">
                    <a16:creationId xmlns:a16="http://schemas.microsoft.com/office/drawing/2014/main" id="{921D6AB5-5604-9243-B9DD-27FDC9EC6EA3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29" name="Google Shape;273;p29">
                <a:extLst>
                  <a:ext uri="{FF2B5EF4-FFF2-40B4-BE49-F238E27FC236}">
                    <a16:creationId xmlns:a16="http://schemas.microsoft.com/office/drawing/2014/main" id="{1A2AEA55-8422-194B-A8D3-26B96FCEBD7A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30" name="Google Shape;274;p29">
                <a:extLst>
                  <a:ext uri="{FF2B5EF4-FFF2-40B4-BE49-F238E27FC236}">
                    <a16:creationId xmlns:a16="http://schemas.microsoft.com/office/drawing/2014/main" id="{B6147216-EBEF-174A-9172-4FD78EBDEDFA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31" name="Google Shape;275;p29">
                <a:extLst>
                  <a:ext uri="{FF2B5EF4-FFF2-40B4-BE49-F238E27FC236}">
                    <a16:creationId xmlns:a16="http://schemas.microsoft.com/office/drawing/2014/main" id="{E316BE9B-98A1-0845-A3A8-17513BD16DE4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32" name="Google Shape;276;p29">
                <a:extLst>
                  <a:ext uri="{FF2B5EF4-FFF2-40B4-BE49-F238E27FC236}">
                    <a16:creationId xmlns:a16="http://schemas.microsoft.com/office/drawing/2014/main" id="{1EE16775-2C8B-E149-B7DD-C02BC6D34F98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A7F61C-741E-8440-84B9-FADFA365767B}"/>
              </a:ext>
            </a:extLst>
          </p:cNvPr>
          <p:cNvCxnSpPr/>
          <p:nvPr/>
        </p:nvCxnSpPr>
        <p:spPr>
          <a:xfrm>
            <a:off x="1070442" y="1715206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F49E2686-7778-984E-B0F8-C2E14BDAFD1C}"/>
              </a:ext>
            </a:extLst>
          </p:cNvPr>
          <p:cNvSpPr/>
          <p:nvPr/>
        </p:nvSpPr>
        <p:spPr>
          <a:xfrm>
            <a:off x="1200341" y="165141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9C0E2B-0809-BD4C-B684-129380E307CB}"/>
              </a:ext>
            </a:extLst>
          </p:cNvPr>
          <p:cNvSpPr/>
          <p:nvPr/>
        </p:nvSpPr>
        <p:spPr>
          <a:xfrm>
            <a:off x="1989245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ABF28B-6B77-D240-BF1A-D769A7BE5036}"/>
              </a:ext>
            </a:extLst>
          </p:cNvPr>
          <p:cNvSpPr/>
          <p:nvPr/>
        </p:nvSpPr>
        <p:spPr>
          <a:xfrm>
            <a:off x="2778149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CE4193F-EAD8-3C4B-9F7F-B8DA6C8E04FF}"/>
              </a:ext>
            </a:extLst>
          </p:cNvPr>
          <p:cNvSpPr/>
          <p:nvPr/>
        </p:nvSpPr>
        <p:spPr>
          <a:xfrm>
            <a:off x="3579030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77E59DB-7C3F-1443-9419-F11D883F8B65}"/>
              </a:ext>
            </a:extLst>
          </p:cNvPr>
          <p:cNvSpPr/>
          <p:nvPr/>
        </p:nvSpPr>
        <p:spPr>
          <a:xfrm>
            <a:off x="4344447" y="1642620"/>
            <a:ext cx="134083" cy="1340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008B962-AF9B-214E-9223-A55D297D0EA5}"/>
              </a:ext>
            </a:extLst>
          </p:cNvPr>
          <p:cNvSpPr/>
          <p:nvPr/>
        </p:nvSpPr>
        <p:spPr>
          <a:xfrm>
            <a:off x="5144861" y="1642620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88A2037-77FF-6A4E-B0F6-47AF268A2E08}"/>
              </a:ext>
            </a:extLst>
          </p:cNvPr>
          <p:cNvSpPr/>
          <p:nvPr/>
        </p:nvSpPr>
        <p:spPr>
          <a:xfrm>
            <a:off x="5933765" y="164846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3F22096-8336-2C4A-9F12-1CDDC50E71D5}"/>
              </a:ext>
            </a:extLst>
          </p:cNvPr>
          <p:cNvSpPr/>
          <p:nvPr/>
        </p:nvSpPr>
        <p:spPr>
          <a:xfrm>
            <a:off x="6722669" y="164462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4BDB1-FEEF-884C-B127-501306B1FDD1}"/>
                  </a:ext>
                </a:extLst>
              </p:cNvPr>
              <p:cNvSpPr txBox="1"/>
              <p:nvPr/>
            </p:nvSpPr>
            <p:spPr>
              <a:xfrm>
                <a:off x="3480332" y="1283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4BDB1-FEEF-884C-B127-501306B1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332" y="1283964"/>
                <a:ext cx="32531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EA0AE3-78D6-0143-BB64-6E3C0BED9F5B}"/>
                  </a:ext>
                </a:extLst>
              </p:cNvPr>
              <p:cNvSpPr txBox="1"/>
              <p:nvPr/>
            </p:nvSpPr>
            <p:spPr>
              <a:xfrm>
                <a:off x="3898093" y="128090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EA0AE3-78D6-0143-BB64-6E3C0BED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093" y="1280908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212403-A1EC-334B-924B-D9BE9C76673E}"/>
                  </a:ext>
                </a:extLst>
              </p:cNvPr>
              <p:cNvSpPr txBox="1"/>
              <p:nvPr/>
            </p:nvSpPr>
            <p:spPr>
              <a:xfrm>
                <a:off x="4278759" y="1279719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212403-A1EC-334B-924B-D9BE9C76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759" y="1279719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987447-47A8-364F-A4E9-5072C6C3E50C}"/>
                  </a:ext>
                </a:extLst>
              </p:cNvPr>
              <p:cNvSpPr txBox="1"/>
              <p:nvPr/>
            </p:nvSpPr>
            <p:spPr>
              <a:xfrm>
                <a:off x="4651474" y="127524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987447-47A8-364F-A4E9-5072C6C3E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74" y="1275245"/>
                <a:ext cx="32531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A2C06ECC-4F49-8349-912B-31F0F90B6F04}"/>
              </a:ext>
            </a:extLst>
          </p:cNvPr>
          <p:cNvSpPr/>
          <p:nvPr/>
        </p:nvSpPr>
        <p:spPr>
          <a:xfrm>
            <a:off x="4143312" y="1984317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C77050B-338A-CC47-BEF3-B70BCF2BA534}"/>
              </a:ext>
            </a:extLst>
          </p:cNvPr>
          <p:cNvSpPr/>
          <p:nvPr/>
        </p:nvSpPr>
        <p:spPr>
          <a:xfrm>
            <a:off x="1589809" y="165140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8B3F51-6EE1-204E-94F7-93907BE1215B}"/>
              </a:ext>
            </a:extLst>
          </p:cNvPr>
          <p:cNvSpPr/>
          <p:nvPr/>
        </p:nvSpPr>
        <p:spPr>
          <a:xfrm>
            <a:off x="2378713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D5CFB40-4465-DB4F-B9E4-C369F8EB66E2}"/>
              </a:ext>
            </a:extLst>
          </p:cNvPr>
          <p:cNvSpPr/>
          <p:nvPr/>
        </p:nvSpPr>
        <p:spPr>
          <a:xfrm>
            <a:off x="3167617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552CDF5-3AE4-6C48-940C-5C7A649B07A8}"/>
              </a:ext>
            </a:extLst>
          </p:cNvPr>
          <p:cNvSpPr/>
          <p:nvPr/>
        </p:nvSpPr>
        <p:spPr>
          <a:xfrm>
            <a:off x="3968498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0688CA5-7373-5C4C-83E6-CB0E9DE1B1BA}"/>
              </a:ext>
            </a:extLst>
          </p:cNvPr>
          <p:cNvSpPr/>
          <p:nvPr/>
        </p:nvSpPr>
        <p:spPr>
          <a:xfrm>
            <a:off x="4733915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4925D8E-F117-C547-9ECF-E95DCD83BFF1}"/>
              </a:ext>
            </a:extLst>
          </p:cNvPr>
          <p:cNvSpPr/>
          <p:nvPr/>
        </p:nvSpPr>
        <p:spPr>
          <a:xfrm>
            <a:off x="5534329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940578F-19FD-3E4D-AB21-10D3B671DBA1}"/>
              </a:ext>
            </a:extLst>
          </p:cNvPr>
          <p:cNvSpPr/>
          <p:nvPr/>
        </p:nvSpPr>
        <p:spPr>
          <a:xfrm>
            <a:off x="6323233" y="164846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1D2C97F-AB9B-6D4A-8083-CDD3C1F4AEA6}"/>
              </a:ext>
            </a:extLst>
          </p:cNvPr>
          <p:cNvSpPr/>
          <p:nvPr/>
        </p:nvSpPr>
        <p:spPr>
          <a:xfrm>
            <a:off x="7112137" y="164461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FA1DD05-115A-A04E-AA2D-976CB52BD0A9}"/>
              </a:ext>
            </a:extLst>
          </p:cNvPr>
          <p:cNvSpPr/>
          <p:nvPr/>
        </p:nvSpPr>
        <p:spPr>
          <a:xfrm>
            <a:off x="4143312" y="2339918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3F1F3C-7781-F84B-9C69-72F505DDC594}"/>
              </a:ext>
            </a:extLst>
          </p:cNvPr>
          <p:cNvSpPr txBox="1"/>
          <p:nvPr/>
        </p:nvSpPr>
        <p:spPr>
          <a:xfrm>
            <a:off x="143828" y="2000299"/>
            <a:ext cx="119739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Caliber = 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AF1C002-247D-3642-81D3-FDF555632074}"/>
              </a:ext>
            </a:extLst>
          </p:cNvPr>
          <p:cNvSpPr/>
          <p:nvPr/>
        </p:nvSpPr>
        <p:spPr>
          <a:xfrm>
            <a:off x="5717271" y="1979770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3171DF3-2F48-5F47-A0EB-CFD8980D08B6}"/>
              </a:ext>
            </a:extLst>
          </p:cNvPr>
          <p:cNvSpPr/>
          <p:nvPr/>
        </p:nvSpPr>
        <p:spPr>
          <a:xfrm>
            <a:off x="5717271" y="2335371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D41DCF2-E89D-BC4B-A198-5D46FEDFC676}"/>
              </a:ext>
            </a:extLst>
          </p:cNvPr>
          <p:cNvSpPr txBox="1"/>
          <p:nvPr/>
        </p:nvSpPr>
        <p:spPr>
          <a:xfrm>
            <a:off x="910282" y="2014149"/>
            <a:ext cx="292167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4B54FB9-4D5B-D744-9F9C-C5E11ABFC691}"/>
              </a:ext>
            </a:extLst>
          </p:cNvPr>
          <p:cNvSpPr txBox="1"/>
          <p:nvPr/>
        </p:nvSpPr>
        <p:spPr>
          <a:xfrm>
            <a:off x="904841" y="2006482"/>
            <a:ext cx="292167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0D4267-2F9F-F04D-8EBD-770A037C72EF}"/>
                  </a:ext>
                </a:extLst>
              </p:cNvPr>
              <p:cNvSpPr txBox="1"/>
              <p:nvPr/>
            </p:nvSpPr>
            <p:spPr>
              <a:xfrm>
                <a:off x="75705" y="2268902"/>
                <a:ext cx="87639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0D4267-2F9F-F04D-8EBD-770A037C7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5" y="2268902"/>
                <a:ext cx="87639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25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3" grpId="0" animBg="1"/>
      <p:bldP spid="69" grpId="0"/>
      <p:bldP spid="70" grpId="0" animBg="1"/>
      <p:bldP spid="71" grpId="0" animBg="1"/>
      <p:bldP spid="72" grpId="0"/>
      <p:bldP spid="74" grpId="0"/>
      <p:bldP spid="74" grpId="1"/>
      <p:bldP spid="80" grpId="0"/>
      <p:bldP spid="8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29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 Cycle vs. 2-level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760715952"/>
                  </p:ext>
                </p:extLst>
              </p:nvPr>
            </p:nvGraphicFramePr>
            <p:xfrm>
              <a:off x="952500" y="1564481"/>
              <a:ext cx="7239000" cy="2567970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723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563549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884251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𝑨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𝑹𝑨</m:t>
                                </m:r>
                                <m:sSup>
                                  <m:sSupPr>
                                    <m:ctrlP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ar-AE" sz="1600" b="1" i="1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𝑹𝑨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ar-AE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1600" b="1" i="1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𝑨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2.0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760715952"/>
                  </p:ext>
                </p:extLst>
              </p:nvPr>
            </p:nvGraphicFramePr>
            <p:xfrm>
              <a:off x="952500" y="1564481"/>
              <a:ext cx="7239000" cy="2567970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723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563549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884251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6387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5263" t="-6667" r="-8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5263" t="-6667" r="-7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5263" t="-6667" r="-6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5263" t="-6667" r="-5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5263" t="-6667" r="-4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5263" t="-6667" r="-3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05263" t="-6667" r="-2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18571" t="-6667" r="-10000" b="-35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263" t="-217500" r="-912281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263" t="-325641" r="-912281" b="-1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263" t="-415000" r="-912281" b="-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2.0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/>
              <p:nvPr/>
            </p:nvSpPr>
            <p:spPr>
              <a:xfrm>
                <a:off x="893700" y="4198953"/>
                <a:ext cx="119739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rPr>
                  <a:t>: caliber 4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00" y="4198953"/>
                <a:ext cx="1197395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74C0F8F-C3C1-0842-A882-2C3D0CF1B1AD}"/>
              </a:ext>
            </a:extLst>
          </p:cNvPr>
          <p:cNvGrpSpPr/>
          <p:nvPr/>
        </p:nvGrpSpPr>
        <p:grpSpPr>
          <a:xfrm>
            <a:off x="2582518" y="4321228"/>
            <a:ext cx="395045" cy="425589"/>
            <a:chOff x="977625" y="3269343"/>
            <a:chExt cx="460843" cy="421182"/>
          </a:xfrm>
        </p:grpSpPr>
        <p:sp>
          <p:nvSpPr>
            <p:cNvPr id="8" name="Google Shape;267;p29">
              <a:extLst>
                <a:ext uri="{FF2B5EF4-FFF2-40B4-BE49-F238E27FC236}">
                  <a16:creationId xmlns:a16="http://schemas.microsoft.com/office/drawing/2014/main" id="{3F3D8DF0-3FBB-F447-972E-61AC1FBBEF2E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277;p29">
              <a:extLst>
                <a:ext uri="{FF2B5EF4-FFF2-40B4-BE49-F238E27FC236}">
                  <a16:creationId xmlns:a16="http://schemas.microsoft.com/office/drawing/2014/main" id="{52D54EE7-F9F4-B340-B8FC-49F5B89BF867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0" name="Google Shape;278;p29">
                <a:extLst>
                  <a:ext uri="{FF2B5EF4-FFF2-40B4-BE49-F238E27FC236}">
                    <a16:creationId xmlns:a16="http://schemas.microsoft.com/office/drawing/2014/main" id="{A82A5807-DC2D-E541-AE9E-8A4519226830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79;p29">
                <a:extLst>
                  <a:ext uri="{FF2B5EF4-FFF2-40B4-BE49-F238E27FC236}">
                    <a16:creationId xmlns:a16="http://schemas.microsoft.com/office/drawing/2014/main" id="{AD90C16F-A217-7B45-9AE5-F3BBDA130FFE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2E3CCD-FF46-6C4D-889B-D40FEEAC57BB}"/>
                  </a:ext>
                </a:extLst>
              </p:cNvPr>
              <p:cNvSpPr txBox="1"/>
              <p:nvPr/>
            </p:nvSpPr>
            <p:spPr>
              <a:xfrm>
                <a:off x="3001545" y="4264188"/>
                <a:ext cx="3758613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2-level rates guide the choice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TF reconstruction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 or energy error are bad predictors.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sym typeface="Arial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2E3CCD-FF46-6C4D-889B-D40FEEAC5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545" y="4264188"/>
                <a:ext cx="3758613" cy="507831"/>
              </a:xfrm>
              <a:prstGeom prst="rect">
                <a:avLst/>
              </a:prstGeom>
              <a:blipFill>
                <a:blip r:embed="rId5"/>
                <a:stretch>
                  <a:fillRect l="-1010" t="-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28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2383444"/>
            <a:ext cx="662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6. Bootstrap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Improves and reveals test functions as more levels are gradually added to the multilevel solver.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574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2BE535-C67A-AB4C-9BB3-C3B4E19A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Coarse-level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01F449D-82FD-7044-A2EE-DE6DD9E9EF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74139" y="1708880"/>
                <a:ext cx="7395721" cy="2849260"/>
              </a:xfrm>
            </p:spPr>
            <p:txBody>
              <a:bodyPr/>
              <a:lstStyle/>
              <a:p>
                <a:r>
                  <a:rPr lang="en-US" dirty="0"/>
                  <a:t>Temporarily Work with expensive, accurate operator for 2-level bootstrapping.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Post-processing</a:t>
                </a:r>
              </a:p>
              <a:p>
                <a:pPr lvl="1"/>
                <a:r>
                  <a:rPr lang="en-US" dirty="0" err="1"/>
                  <a:t>Sparsify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Symmetrize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01F449D-82FD-7044-A2EE-DE6DD9E9E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74139" y="1708880"/>
                <a:ext cx="7395721" cy="28492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4A74A9-16F9-634B-A24A-3AAAC7AB9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581DBD-7ABC-E24C-80F1-8D15819D78E2}"/>
              </a:ext>
            </a:extLst>
          </p:cNvPr>
          <p:cNvGrpSpPr/>
          <p:nvPr/>
        </p:nvGrpSpPr>
        <p:grpSpPr>
          <a:xfrm>
            <a:off x="6224829" y="3391245"/>
            <a:ext cx="395045" cy="425589"/>
            <a:chOff x="977625" y="3269343"/>
            <a:chExt cx="460843" cy="421182"/>
          </a:xfrm>
        </p:grpSpPr>
        <p:sp>
          <p:nvSpPr>
            <p:cNvPr id="6" name="Google Shape;267;p29">
              <a:extLst>
                <a:ext uri="{FF2B5EF4-FFF2-40B4-BE49-F238E27FC236}">
                  <a16:creationId xmlns:a16="http://schemas.microsoft.com/office/drawing/2014/main" id="{3F5C682D-3444-844D-8365-7F16C3811886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77;p29">
              <a:extLst>
                <a:ext uri="{FF2B5EF4-FFF2-40B4-BE49-F238E27FC236}">
                  <a16:creationId xmlns:a16="http://schemas.microsoft.com/office/drawing/2014/main" id="{E848FBDA-E91A-6E49-8354-D6E593E8D5BB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8" name="Google Shape;278;p29">
                <a:extLst>
                  <a:ext uri="{FF2B5EF4-FFF2-40B4-BE49-F238E27FC236}">
                    <a16:creationId xmlns:a16="http://schemas.microsoft.com/office/drawing/2014/main" id="{171659D3-CE86-EB47-BCE5-A117E2ED0BA7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79;p29">
                <a:extLst>
                  <a:ext uri="{FF2B5EF4-FFF2-40B4-BE49-F238E27FC236}">
                    <a16:creationId xmlns:a16="http://schemas.microsoft.com/office/drawing/2014/main" id="{120E333F-710A-E84B-9E5D-7F2A127AC525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E0FC13-252B-4942-A3F4-F43F35E1A5E5}"/>
                  </a:ext>
                </a:extLst>
              </p:cNvPr>
              <p:cNvSpPr txBox="1"/>
              <p:nvPr/>
            </p:nvSpPr>
            <p:spPr>
              <a:xfrm>
                <a:off x="6664927" y="3263014"/>
                <a:ext cx="2459513" cy="815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AMG+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!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For the first time,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is not just a prediction tool (mock cycle), but used in bootstrap &amp; solver.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E0FC13-252B-4942-A3F4-F43F35E1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927" y="3263014"/>
                <a:ext cx="2459513" cy="815608"/>
              </a:xfrm>
              <a:prstGeom prst="rect">
                <a:avLst/>
              </a:prstGeom>
              <a:blipFill>
                <a:blip r:embed="rId3"/>
                <a:stretch>
                  <a:fillRect l="-513" t="-151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696843-DB6A-8048-B5FF-F02A0C9DF249}"/>
                  </a:ext>
                </a:extLst>
              </p:cNvPr>
              <p:cNvSpPr txBox="1"/>
              <p:nvPr/>
            </p:nvSpPr>
            <p:spPr>
              <a:xfrm>
                <a:off x="3704602" y="1139673"/>
                <a:ext cx="132887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696843-DB6A-8048-B5FF-F02A0C9D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02" y="1139673"/>
                <a:ext cx="1328871" cy="430887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C3660B-A58B-A44E-9F22-3AF5C438B517}"/>
                  </a:ext>
                </a:extLst>
              </p:cNvPr>
              <p:cNvSpPr txBox="1"/>
              <p:nvPr/>
            </p:nvSpPr>
            <p:spPr>
              <a:xfrm>
                <a:off x="3160384" y="1145336"/>
                <a:ext cx="20087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𝐴𝑃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C3660B-A58B-A44E-9F22-3AF5C438B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84" y="1145336"/>
                <a:ext cx="2008744" cy="430887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266B93-4085-1047-88FF-9D608DBFA08B}"/>
                  </a:ext>
                </a:extLst>
              </p:cNvPr>
              <p:cNvSpPr txBox="1"/>
              <p:nvPr/>
            </p:nvSpPr>
            <p:spPr>
              <a:xfrm>
                <a:off x="3160384" y="1144615"/>
                <a:ext cx="20087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𝑄𝐴𝑃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266B93-4085-1047-88FF-9D608DBFA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84" y="1144615"/>
                <a:ext cx="2008744" cy="430887"/>
              </a:xfrm>
              <a:prstGeom prst="rect">
                <a:avLst/>
              </a:prstGeom>
              <a:blipFill>
                <a:blip r:embed="rId6"/>
                <a:stretch>
                  <a:fillRect l="-5000" r="-5000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41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AMG work for many new problems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D2BE8-A10A-E246-AF6A-B615124D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Invested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E2274-E92E-2C43-8572-6A83D418E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O(</a:t>
            </a:r>
            <a:r>
              <a:rPr lang="en-US" dirty="0" err="1"/>
              <a:t>s+nu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Small of smoothing amount for R</a:t>
            </a:r>
          </a:p>
          <a:p>
            <a:pPr lvl="1"/>
            <a:r>
              <a:rPr lang="en-US" dirty="0"/>
              <a:t>More needed for P -&gt; bootstrap.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9ADB0-597A-E44C-8003-9EE1E11649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9755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113554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3" y="3040655"/>
            <a:ext cx="825105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7.  Coarse-level Construction is Local,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978662"/>
            <a:ext cx="777669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which is especially useful for repetitive problems &amp; upscaling.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48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4FC901-E709-BA47-A4CE-81C7CD71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52" y="285253"/>
            <a:ext cx="8274151" cy="1048811"/>
          </a:xfrm>
        </p:spPr>
        <p:txBody>
          <a:bodyPr/>
          <a:lstStyle/>
          <a:p>
            <a:r>
              <a:rPr lang="en-US" dirty="0"/>
              <a:t>Coarse-level Construction is Local</a:t>
            </a:r>
            <a:br>
              <a:rPr lang="en-US" dirty="0"/>
            </a:br>
            <a:r>
              <a:rPr lang="en-US" dirty="0"/>
              <a:t>(In Principle)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E223EB2-7C25-2646-8A42-FACE23BAB39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24785" y="1217352"/>
                <a:ext cx="8658970" cy="3951436"/>
              </a:xfrm>
            </p:spPr>
            <p:txBody>
              <a:bodyPr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Relaxation is local, so producing TFs is local.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In repetitive problems, sample across the domain. </a:t>
                </a:r>
              </a:p>
              <a:p>
                <a:r>
                  <a:rPr lang="en-US" sz="2000" dirty="0"/>
                  <a:t>Mock cycle rate well estimated on domain size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 ×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aggregate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size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Two-level cycle rate well estimated on domain size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4 ×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aggregate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size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E223EB2-7C25-2646-8A42-FACE23BAB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4785" y="1217352"/>
                <a:ext cx="8658970" cy="3951436"/>
              </a:xfrm>
              <a:blipFill>
                <a:blip r:embed="rId3"/>
                <a:stretch>
                  <a:fillRect r="-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5470B-3D8C-8F4A-BE4B-50AD57CDB8D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8750" y="4697734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5EA72E-7F44-6647-9914-D23815591948}"/>
              </a:ext>
            </a:extLst>
          </p:cNvPr>
          <p:cNvGrpSpPr/>
          <p:nvPr/>
        </p:nvGrpSpPr>
        <p:grpSpPr>
          <a:xfrm>
            <a:off x="567577" y="3132513"/>
            <a:ext cx="449649" cy="410951"/>
            <a:chOff x="6690792" y="3328730"/>
            <a:chExt cx="568200" cy="519300"/>
          </a:xfrm>
        </p:grpSpPr>
        <p:sp>
          <p:nvSpPr>
            <p:cNvPr id="30" name="Google Shape;266;p29">
              <a:extLst>
                <a:ext uri="{FF2B5EF4-FFF2-40B4-BE49-F238E27FC236}">
                  <a16:creationId xmlns:a16="http://schemas.microsoft.com/office/drawing/2014/main" id="{18918C89-5010-2245-B356-474AF00590C0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271;p29">
              <a:extLst>
                <a:ext uri="{FF2B5EF4-FFF2-40B4-BE49-F238E27FC236}">
                  <a16:creationId xmlns:a16="http://schemas.microsoft.com/office/drawing/2014/main" id="{104F1713-059D-734A-A045-ADD538651375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39" name="Google Shape;272;p29">
                <a:extLst>
                  <a:ext uri="{FF2B5EF4-FFF2-40B4-BE49-F238E27FC236}">
                    <a16:creationId xmlns:a16="http://schemas.microsoft.com/office/drawing/2014/main" id="{A8E4FAC5-273D-9B48-B80F-D5BE3EB3CA17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73;p29">
                <a:extLst>
                  <a:ext uri="{FF2B5EF4-FFF2-40B4-BE49-F238E27FC236}">
                    <a16:creationId xmlns:a16="http://schemas.microsoft.com/office/drawing/2014/main" id="{0D4A765B-DFAC-E04F-8962-BD102197178D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74;p29">
                <a:extLst>
                  <a:ext uri="{FF2B5EF4-FFF2-40B4-BE49-F238E27FC236}">
                    <a16:creationId xmlns:a16="http://schemas.microsoft.com/office/drawing/2014/main" id="{B9983246-9312-604D-A2A2-AAD7E649574F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75;p29">
                <a:extLst>
                  <a:ext uri="{FF2B5EF4-FFF2-40B4-BE49-F238E27FC236}">
                    <a16:creationId xmlns:a16="http://schemas.microsoft.com/office/drawing/2014/main" id="{184EDDAA-DE3A-1E4A-B9A9-1FC1B963120B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76;p29">
                <a:extLst>
                  <a:ext uri="{FF2B5EF4-FFF2-40B4-BE49-F238E27FC236}">
                    <a16:creationId xmlns:a16="http://schemas.microsoft.com/office/drawing/2014/main" id="{6E4ECC98-07AB-9A44-9B47-CC5A9192B124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05ACCE-8AAD-E247-B226-DA051B0FA2CF}"/>
                  </a:ext>
                </a:extLst>
              </p:cNvPr>
              <p:cNvSpPr txBox="1"/>
              <p:nvPr/>
            </p:nvSpPr>
            <p:spPr>
              <a:xfrm>
                <a:off x="1065695" y="3058940"/>
                <a:ext cx="319134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Exploit repetitiveness!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Sample across the (local)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domain.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Tile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𝑅</m:t>
                    </m:r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, </m:t>
                    </m:r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𝑃</m:t>
                    </m:r>
                  </m:oMath>
                </a14:m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 of a single aggregate.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05ACCE-8AAD-E247-B226-DA051B0FA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95" y="3058940"/>
                <a:ext cx="3191345" cy="707886"/>
              </a:xfrm>
              <a:prstGeom prst="rect">
                <a:avLst/>
              </a:prstGeom>
              <a:blipFill>
                <a:blip r:embed="rId4"/>
                <a:stretch>
                  <a:fillRect l="-1190" t="-175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3070DF2A-9D3A-9842-899B-385F1FC845B8}"/>
              </a:ext>
            </a:extLst>
          </p:cNvPr>
          <p:cNvGrpSpPr/>
          <p:nvPr/>
        </p:nvGrpSpPr>
        <p:grpSpPr>
          <a:xfrm>
            <a:off x="567577" y="3970255"/>
            <a:ext cx="445093" cy="410950"/>
            <a:chOff x="7912375" y="267788"/>
            <a:chExt cx="568200" cy="519300"/>
          </a:xfrm>
        </p:grpSpPr>
        <p:sp>
          <p:nvSpPr>
            <p:cNvPr id="46" name="Google Shape;268;p29">
              <a:extLst>
                <a:ext uri="{FF2B5EF4-FFF2-40B4-BE49-F238E27FC236}">
                  <a16:creationId xmlns:a16="http://schemas.microsoft.com/office/drawing/2014/main" id="{62CDDB87-28CC-C34B-915C-DC462364200C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7" name="Google Shape;281;p29">
              <a:extLst>
                <a:ext uri="{FF2B5EF4-FFF2-40B4-BE49-F238E27FC236}">
                  <a16:creationId xmlns:a16="http://schemas.microsoft.com/office/drawing/2014/main" id="{794B79C0-AB47-AF46-B8AC-9830882C810F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8" name="Google Shape;282;p29">
              <a:extLst>
                <a:ext uri="{FF2B5EF4-FFF2-40B4-BE49-F238E27FC236}">
                  <a16:creationId xmlns:a16="http://schemas.microsoft.com/office/drawing/2014/main" id="{DAF95C98-C9BD-D244-B385-2171288CA5FD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D9EA766-6D04-6648-B3D1-13355848E506}"/>
              </a:ext>
            </a:extLst>
          </p:cNvPr>
          <p:cNvSpPr txBox="1"/>
          <p:nvPr/>
        </p:nvSpPr>
        <p:spPr>
          <a:xfrm>
            <a:off x="1065695" y="3907774"/>
            <a:ext cx="2760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graph problems,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define domain as a graph neighborhood of a node.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0254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A25B-F4E3-D54C-95ED-113E4D95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Upscaling (WIP)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5CC5C-B39B-194F-B558-009DCF58E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8F792-A334-5C4A-BB81-97A3F62A2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252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A25B-F4E3-D54C-95ED-113E4D95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AMG+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5CC5C-B39B-194F-B558-009DCF58E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828881" cy="3552300"/>
          </a:xfrm>
        </p:spPr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Relaxation</a:t>
            </a:r>
            <a:r>
              <a:rPr lang="en-US" sz="1600" dirty="0"/>
              <a:t> should have good shrinkage.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Test Functions (TFs) </a:t>
            </a:r>
            <a:r>
              <a:rPr lang="en-US" sz="1600" dirty="0"/>
              <a:t>are used to construct coarsening &amp; interpolation and.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/>
              <a:t>Coarse-level variables are obtained by </a:t>
            </a:r>
            <a:r>
              <a:rPr lang="en-US" sz="1600" dirty="0">
                <a:solidFill>
                  <a:srgbClr val="C00000"/>
                </a:solidFill>
              </a:rPr>
              <a:t>local TF SVD </a:t>
            </a:r>
            <a:r>
              <a:rPr lang="en-US" sz="1600" dirty="0"/>
              <a:t>and tested by the mock cycle.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Quantitative quality prediction </a:t>
            </a:r>
            <a:r>
              <a:rPr lang="en-US" sz="1600" dirty="0"/>
              <a:t>tools, e.g., the mock cycle, guide the separate design of each multigrid component.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Interpolation</a:t>
            </a:r>
            <a:r>
              <a:rPr lang="en-US" sz="1600" dirty="0"/>
              <a:t> is constructed by least-squares fitting of TF values, but ultimately tested via 2-level cycle.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/>
              <a:t>TFs &amp; cycle are iteratively improve each other via </a:t>
            </a:r>
            <a:r>
              <a:rPr lang="en-US" sz="1600" dirty="0">
                <a:solidFill>
                  <a:srgbClr val="C00000"/>
                </a:solidFill>
              </a:rPr>
              <a:t>bootstrap</a:t>
            </a:r>
            <a:r>
              <a:rPr lang="en-US" sz="1600" dirty="0"/>
              <a:t>. 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Coarse-level construction is a local process </a:t>
            </a:r>
            <a:r>
              <a:rPr lang="en-US" sz="1600" dirty="0"/>
              <a:t>and can naturally support upscaling.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8F792-A334-5C4A-BB81-97A3F62A2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1026" name="Picture 2" descr="Getting to Yes: How to Negotiate Using the Harvard Principle - InLoox">
            <a:extLst>
              <a:ext uri="{FF2B5EF4-FFF2-40B4-BE49-F238E27FC236}">
                <a16:creationId xmlns:a16="http://schemas.microsoft.com/office/drawing/2014/main" id="{F9AE9AD5-ECBB-2A43-A0C8-B3FD724C2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295" y="0"/>
            <a:ext cx="2440705" cy="16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2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Thanks!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4294967295"/>
          </p:nvPr>
        </p:nvSpPr>
        <p:spPr>
          <a:xfrm>
            <a:off x="916024" y="1754213"/>
            <a:ext cx="7893867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</a:rPr>
              <a:t>Questions/Ideas for Applications?</a:t>
            </a:r>
            <a:endParaRPr sz="4000" b="1" dirty="0">
              <a:solidFill>
                <a:schemeClr val="lt1"/>
              </a:solidFill>
            </a:endParaRPr>
          </a:p>
        </p:txBody>
      </p:sp>
      <p:sp>
        <p:nvSpPr>
          <p:cNvPr id="358" name="Google Shape;358;p34"/>
          <p:cNvSpPr txBox="1">
            <a:spLocks noGrp="1"/>
          </p:cNvSpPr>
          <p:nvPr>
            <p:ph type="body" idx="4294967295"/>
          </p:nvPr>
        </p:nvSpPr>
        <p:spPr>
          <a:xfrm>
            <a:off x="916025" y="2674957"/>
            <a:ext cx="55611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Email us at</a:t>
            </a:r>
            <a:endParaRPr sz="2400" dirty="0">
              <a:solidFill>
                <a:schemeClr val="lt1"/>
              </a:solidFill>
            </a:endParaRPr>
          </a:p>
          <a:p>
            <a:pPr marL="0" lvl="0" indent="0">
              <a:buNone/>
            </a:pPr>
            <a:r>
              <a:rPr lang="en-US" sz="2000" dirty="0" err="1">
                <a:solidFill>
                  <a:schemeClr val="lt1"/>
                </a:solidFill>
              </a:rPr>
              <a:t>achibr@gmail.com</a:t>
            </a:r>
            <a:endParaRPr lang="en-US" sz="2000" dirty="0">
              <a:solidFill>
                <a:schemeClr val="lt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lt1"/>
                </a:solidFill>
              </a:rPr>
              <a:t>o</a:t>
            </a:r>
            <a:r>
              <a:rPr lang="en" sz="2000" dirty="0">
                <a:solidFill>
                  <a:schemeClr val="lt1"/>
                </a:solidFill>
              </a:rPr>
              <a:t>ren.livne@gmail.com</a:t>
            </a:r>
          </a:p>
          <a:p>
            <a:pPr marL="0" lvl="0" indent="0">
              <a:buNone/>
            </a:pPr>
            <a:r>
              <a:rPr lang="en-US" sz="2000" dirty="0">
                <a:solidFill>
                  <a:schemeClr val="lt1"/>
                </a:solidFill>
              </a:rPr>
              <a:t>jjb23@psu.edu </a:t>
            </a:r>
          </a:p>
          <a:p>
            <a:pPr marL="0" lvl="0" indent="0">
              <a:buNone/>
            </a:pPr>
            <a:r>
              <a:rPr lang="en-US" sz="2000" dirty="0" err="1">
                <a:solidFill>
                  <a:schemeClr val="lt1"/>
                </a:solidFill>
              </a:rPr>
              <a:t>kkahl@uni-wuppertal.de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8" name="Google Shape;358;p34">
            <a:extLst>
              <a:ext uri="{FF2B5EF4-FFF2-40B4-BE49-F238E27FC236}">
                <a16:creationId xmlns:a16="http://schemas.microsoft.com/office/drawing/2014/main" id="{39FCB4B4-F993-B549-931C-7E30774A6889}"/>
              </a:ext>
            </a:extLst>
          </p:cNvPr>
          <p:cNvSpPr txBox="1">
            <a:spLocks/>
          </p:cNvSpPr>
          <p:nvPr/>
        </p:nvSpPr>
        <p:spPr>
          <a:xfrm>
            <a:off x="5203545" y="2620173"/>
            <a:ext cx="2233575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dirty="0">
                <a:solidFill>
                  <a:schemeClr val="lt1"/>
                </a:solidFill>
              </a:rPr>
              <a:t>Twitter</a:t>
            </a:r>
          </a:p>
          <a:p>
            <a:pPr marL="0" indent="0">
              <a:buFont typeface="Lato"/>
              <a:buNone/>
            </a:pPr>
            <a:r>
              <a:rPr lang="en-US" sz="2000" dirty="0">
                <a:solidFill>
                  <a:schemeClr val="lt1"/>
                </a:solidFill>
              </a:rPr>
              <a:t>#AMG+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55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1451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Principle (n.). a general scientific theorem or law that has numerous special applications across a wide field.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Challenging Problems for AMG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162579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Nearly Singular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Systems</a:t>
            </a:r>
          </a:p>
          <a:p>
            <a:pPr lvl="1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Species are not explicitly identified</a:t>
            </a:r>
          </a:p>
          <a:p>
            <a:pPr lvl="1"/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Highly indefinite</a:t>
            </a:r>
          </a:p>
          <a:p>
            <a:pPr marL="114300" indent="0">
              <a:buNone/>
            </a:pPr>
            <a:endParaRPr lang="en-US" sz="2000" dirty="0"/>
          </a:p>
          <a:p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Emerging types of coarse variables</a:t>
            </a:r>
            <a:endParaRPr lang="en-US" sz="20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17808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EB4877-4CEB-024D-93FB-C95F85E8F99F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defRPr/>
            </a:pPr>
            <a:fld id="{9CDDD672-DA12-4D2F-9028-9E1A5A8581A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6E1F3-E828-A944-ACEA-C779C7CC8679}"/>
                  </a:ext>
                </a:extLst>
              </p:cNvPr>
              <p:cNvSpPr txBox="1"/>
              <p:nvPr/>
            </p:nvSpPr>
            <p:spPr>
              <a:xfrm>
                <a:off x="5609585" y="1322398"/>
                <a:ext cx="282353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 − 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6E1F3-E828-A944-ACEA-C779C7CC8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585" y="1322398"/>
                <a:ext cx="2823530" cy="246221"/>
              </a:xfrm>
              <a:prstGeom prst="rect">
                <a:avLst/>
              </a:prstGeom>
              <a:blipFill>
                <a:blip r:embed="rId3"/>
                <a:stretch>
                  <a:fillRect t="-25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98003E-C968-7E40-BB50-DAC6011CB3BC}"/>
                  </a:ext>
                </a:extLst>
              </p:cNvPr>
              <p:cNvSpPr txBox="1"/>
              <p:nvPr/>
            </p:nvSpPr>
            <p:spPr>
              <a:xfrm>
                <a:off x="7382861" y="1212706"/>
                <a:ext cx="2066078" cy="404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98003E-C968-7E40-BB50-DAC6011CB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861" y="1212706"/>
                <a:ext cx="2066078" cy="404726"/>
              </a:xfrm>
              <a:prstGeom prst="rect">
                <a:avLst/>
              </a:prstGeom>
              <a:blipFill>
                <a:blip r:embed="rId4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ECEB29-3F87-5B44-A6A0-3EE7D0A7434D}"/>
                  </a:ext>
                </a:extLst>
              </p:cNvPr>
              <p:cNvSpPr txBox="1"/>
              <p:nvPr/>
            </p:nvSpPr>
            <p:spPr>
              <a:xfrm>
                <a:off x="5627169" y="3063541"/>
                <a:ext cx="128913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ECEB29-3F87-5B44-A6A0-3EE7D0A7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169" y="3063541"/>
                <a:ext cx="1289135" cy="246221"/>
              </a:xfrm>
              <a:prstGeom prst="rect">
                <a:avLst/>
              </a:prstGeom>
              <a:blipFill>
                <a:blip r:embed="rId5"/>
                <a:stretch>
                  <a:fillRect t="-5000" r="-3922" b="-3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DCFD0-8D66-C545-A661-366CE11FA35E}"/>
                  </a:ext>
                </a:extLst>
              </p:cNvPr>
              <p:cNvSpPr txBox="1"/>
              <p:nvPr/>
            </p:nvSpPr>
            <p:spPr>
              <a:xfrm>
                <a:off x="5649233" y="3287780"/>
                <a:ext cx="513794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DCFD0-8D66-C545-A661-366CE11FA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33" y="3287780"/>
                <a:ext cx="513794" cy="403316"/>
              </a:xfrm>
              <a:prstGeom prst="rect">
                <a:avLst/>
              </a:prstGeom>
              <a:blipFill>
                <a:blip r:embed="rId6"/>
                <a:stretch>
                  <a:fillRect l="-7143" t="-3030" r="-714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A929B9-B9E9-4140-8F5B-116C7031E73B}"/>
              </a:ext>
            </a:extLst>
          </p:cNvPr>
          <p:cNvSpPr txBox="1"/>
          <p:nvPr/>
        </p:nvSpPr>
        <p:spPr>
          <a:xfrm>
            <a:off x="5586061" y="4092498"/>
            <a:ext cx="1996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</a:rPr>
              <a:t>Multiple types: directional rays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EE8E12-C0E9-8644-9421-3A28987E7FE7}"/>
              </a:ext>
            </a:extLst>
          </p:cNvPr>
          <p:cNvGrpSpPr/>
          <p:nvPr/>
        </p:nvGrpSpPr>
        <p:grpSpPr>
          <a:xfrm>
            <a:off x="7413870" y="1835180"/>
            <a:ext cx="1042832" cy="1049858"/>
            <a:chOff x="8705765" y="2481737"/>
            <a:chExt cx="1071574" cy="112923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FC4C3D-6037-3D42-A83C-93003A1E7D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1875" y="2577391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A6100B-CF45-F244-9E88-1E47ADD9B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24" y="2577393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620309-BA19-3F4C-B849-2EDCB652DF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1877" y="3034357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74438B-508D-4A48-88AB-86EAB647DD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24" y="3033577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D8CCC9C-21A3-624F-90D3-78822547BBC1}"/>
                    </a:ext>
                  </a:extLst>
                </p:cNvPr>
                <p:cNvSpPr txBox="1"/>
                <p:nvPr/>
              </p:nvSpPr>
              <p:spPr>
                <a:xfrm>
                  <a:off x="8923325" y="2705537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D8CCC9C-21A3-624F-90D3-78822547BB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3325" y="2705537"/>
                  <a:ext cx="144952" cy="198628"/>
                </a:xfrm>
                <a:prstGeom prst="rect">
                  <a:avLst/>
                </a:prstGeom>
                <a:blipFill>
                  <a:blip r:embed="rId7"/>
                  <a:stretch>
                    <a:fillRect l="-25000" r="-25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641791-3561-9947-9B3F-D2E4663584F8}"/>
                    </a:ext>
                  </a:extLst>
                </p:cNvPr>
                <p:cNvSpPr txBox="1"/>
                <p:nvPr/>
              </p:nvSpPr>
              <p:spPr>
                <a:xfrm>
                  <a:off x="9390931" y="2711941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641791-3561-9947-9B3F-D2E4663584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0931" y="2711941"/>
                  <a:ext cx="144952" cy="198628"/>
                </a:xfrm>
                <a:prstGeom prst="rect">
                  <a:avLst/>
                </a:prstGeom>
                <a:blipFill>
                  <a:blip r:embed="rId8"/>
                  <a:stretch>
                    <a:fillRect l="-25000" r="-1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7355AB-0ADE-4F49-9D2E-23798CF95170}"/>
                    </a:ext>
                  </a:extLst>
                </p:cNvPr>
                <p:cNvSpPr txBox="1"/>
                <p:nvPr/>
              </p:nvSpPr>
              <p:spPr>
                <a:xfrm>
                  <a:off x="8919225" y="3156357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7355AB-0ADE-4F49-9D2E-23798CF951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9225" y="3156357"/>
                  <a:ext cx="144952" cy="198628"/>
                </a:xfrm>
                <a:prstGeom prst="rect">
                  <a:avLst/>
                </a:prstGeom>
                <a:blipFill>
                  <a:blip r:embed="rId9"/>
                  <a:stretch>
                    <a:fillRect l="-25000" r="-1666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BC2888-6202-5045-933D-E1C7C33B2267}"/>
                    </a:ext>
                  </a:extLst>
                </p:cNvPr>
                <p:cNvSpPr txBox="1"/>
                <p:nvPr/>
              </p:nvSpPr>
              <p:spPr>
                <a:xfrm>
                  <a:off x="9390931" y="3162761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BC2888-6202-5045-933D-E1C7C33B2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0931" y="3162761"/>
                  <a:ext cx="144952" cy="198628"/>
                </a:xfrm>
                <a:prstGeom prst="rect">
                  <a:avLst/>
                </a:prstGeom>
                <a:blipFill>
                  <a:blip r:embed="rId10"/>
                  <a:stretch>
                    <a:fillRect l="-25000" r="-1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B81CD9-5CA7-0B43-B98F-A405B681F02C}"/>
                    </a:ext>
                  </a:extLst>
                </p:cNvPr>
                <p:cNvSpPr txBox="1"/>
                <p:nvPr/>
              </p:nvSpPr>
              <p:spPr>
                <a:xfrm>
                  <a:off x="8927308" y="2947317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B81CD9-5CA7-0B43-B98F-A405B681F0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7308" y="2947317"/>
                  <a:ext cx="138429" cy="198628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217794-10F2-9647-9694-690E114D0890}"/>
                    </a:ext>
                  </a:extLst>
                </p:cNvPr>
                <p:cNvSpPr txBox="1"/>
                <p:nvPr/>
              </p:nvSpPr>
              <p:spPr>
                <a:xfrm>
                  <a:off x="9397164" y="2949107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217794-10F2-9647-9694-690E114D0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7164" y="2949107"/>
                  <a:ext cx="140076" cy="198628"/>
                </a:xfrm>
                <a:prstGeom prst="rect">
                  <a:avLst/>
                </a:prstGeom>
                <a:blipFill>
                  <a:blip r:embed="rId12"/>
                  <a:stretch>
                    <a:fillRect l="-16667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03CA35-85F7-2A43-B6A7-0A5F66F92B96}"/>
                    </a:ext>
                  </a:extLst>
                </p:cNvPr>
                <p:cNvSpPr txBox="1"/>
                <p:nvPr/>
              </p:nvSpPr>
              <p:spPr>
                <a:xfrm>
                  <a:off x="8935375" y="3410555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03CA35-85F7-2A43-B6A7-0A5F66F92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375" y="3410555"/>
                  <a:ext cx="138429" cy="198628"/>
                </a:xfrm>
                <a:prstGeom prst="rect">
                  <a:avLst/>
                </a:prstGeom>
                <a:blipFill>
                  <a:blip r:embed="rId13"/>
                  <a:stretch>
                    <a:fillRect l="-27273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5E05B9B-1B61-1A4F-AAAB-0A83B1FDA7F5}"/>
                    </a:ext>
                  </a:extLst>
                </p:cNvPr>
                <p:cNvSpPr txBox="1"/>
                <p:nvPr/>
              </p:nvSpPr>
              <p:spPr>
                <a:xfrm>
                  <a:off x="9405230" y="3412345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5E05B9B-1B61-1A4F-AAAB-0A83B1FDA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5230" y="3412345"/>
                  <a:ext cx="140076" cy="198628"/>
                </a:xfrm>
                <a:prstGeom prst="rect">
                  <a:avLst/>
                </a:prstGeom>
                <a:blipFill>
                  <a:blip r:embed="rId14"/>
                  <a:stretch>
                    <a:fillRect l="-27273" r="-2727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76887AA-237B-4A4C-9FDE-30D642AF2B9D}"/>
                    </a:ext>
                  </a:extLst>
                </p:cNvPr>
                <p:cNvSpPr txBox="1"/>
                <p:nvPr/>
              </p:nvSpPr>
              <p:spPr>
                <a:xfrm>
                  <a:off x="8940487" y="2481737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76887AA-237B-4A4C-9FDE-30D642AF2B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0487" y="2481737"/>
                  <a:ext cx="138429" cy="198628"/>
                </a:xfrm>
                <a:prstGeom prst="rect">
                  <a:avLst/>
                </a:prstGeom>
                <a:blipFill>
                  <a:blip r:embed="rId15"/>
                  <a:stretch>
                    <a:fillRect l="-16667" r="-25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908C90-C45D-3347-A3E0-AE847642397F}"/>
                    </a:ext>
                  </a:extLst>
                </p:cNvPr>
                <p:cNvSpPr txBox="1"/>
                <p:nvPr/>
              </p:nvSpPr>
              <p:spPr>
                <a:xfrm>
                  <a:off x="9410342" y="2483527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908C90-C45D-3347-A3E0-AE84764239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0342" y="2483527"/>
                  <a:ext cx="140076" cy="198628"/>
                </a:xfrm>
                <a:prstGeom prst="rect">
                  <a:avLst/>
                </a:prstGeom>
                <a:blipFill>
                  <a:blip r:embed="rId16"/>
                  <a:stretch>
                    <a:fillRect l="-16667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6D9B3-49C7-0E46-8E32-5E6FDB2A270F}"/>
                    </a:ext>
                  </a:extLst>
                </p:cNvPr>
                <p:cNvSpPr txBox="1"/>
                <p:nvPr/>
              </p:nvSpPr>
              <p:spPr>
                <a:xfrm>
                  <a:off x="8713965" y="2709883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6D9B3-49C7-0E46-8E32-5E6FDB2A2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3965" y="2709883"/>
                  <a:ext cx="151541" cy="198628"/>
                </a:xfrm>
                <a:prstGeom prst="rect">
                  <a:avLst/>
                </a:prstGeom>
                <a:blipFill>
                  <a:blip r:embed="rId17"/>
                  <a:stretch>
                    <a:fillRect l="-23077" r="-15385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A4E03D3-AFFB-5744-AE38-922D3045FBC4}"/>
                    </a:ext>
                  </a:extLst>
                </p:cNvPr>
                <p:cNvSpPr txBox="1"/>
                <p:nvPr/>
              </p:nvSpPr>
              <p:spPr>
                <a:xfrm>
                  <a:off x="8705765" y="3162761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A4E03D3-AFFB-5744-AE38-922D3045FB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5765" y="3162761"/>
                  <a:ext cx="151541" cy="198628"/>
                </a:xfrm>
                <a:prstGeom prst="rect">
                  <a:avLst/>
                </a:prstGeom>
                <a:blipFill>
                  <a:blip r:embed="rId18"/>
                  <a:stretch>
                    <a:fillRect l="-23077" r="-2307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F97362-52E0-B742-92DA-83BD792A779E}"/>
                    </a:ext>
                  </a:extLst>
                </p:cNvPr>
                <p:cNvSpPr txBox="1"/>
                <p:nvPr/>
              </p:nvSpPr>
              <p:spPr>
                <a:xfrm>
                  <a:off x="9158133" y="2703997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F97362-52E0-B742-92DA-83BD792A7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8133" y="2703997"/>
                  <a:ext cx="151541" cy="198628"/>
                </a:xfrm>
                <a:prstGeom prst="rect">
                  <a:avLst/>
                </a:prstGeom>
                <a:blipFill>
                  <a:blip r:embed="rId19"/>
                  <a:stretch>
                    <a:fillRect l="-23077" r="-1538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4D9D86-507C-5C45-884D-02DB7CC66D6A}"/>
                    </a:ext>
                  </a:extLst>
                </p:cNvPr>
                <p:cNvSpPr txBox="1"/>
                <p:nvPr/>
              </p:nvSpPr>
              <p:spPr>
                <a:xfrm>
                  <a:off x="9149933" y="3156875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4D9D86-507C-5C45-884D-02DB7CC66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9933" y="3156875"/>
                  <a:ext cx="151541" cy="198628"/>
                </a:xfrm>
                <a:prstGeom prst="rect">
                  <a:avLst/>
                </a:prstGeom>
                <a:blipFill>
                  <a:blip r:embed="rId20"/>
                  <a:stretch>
                    <a:fillRect l="-23077" r="-2307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BFA6D0-1E24-8F45-A5DC-855D35ABA3F9}"/>
                    </a:ext>
                  </a:extLst>
                </p:cNvPr>
                <p:cNvSpPr txBox="1"/>
                <p:nvPr/>
              </p:nvSpPr>
              <p:spPr>
                <a:xfrm>
                  <a:off x="9625798" y="2713695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BFA6D0-1E24-8F45-A5DC-855D35ABA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5798" y="2713695"/>
                  <a:ext cx="151541" cy="198628"/>
                </a:xfrm>
                <a:prstGeom prst="rect">
                  <a:avLst/>
                </a:prstGeom>
                <a:blipFill>
                  <a:blip r:embed="rId21"/>
                  <a:stretch>
                    <a:fillRect l="-25000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94D2299-3846-D844-B978-A4D29930813C}"/>
                    </a:ext>
                  </a:extLst>
                </p:cNvPr>
                <p:cNvSpPr txBox="1"/>
                <p:nvPr/>
              </p:nvSpPr>
              <p:spPr>
                <a:xfrm>
                  <a:off x="9617598" y="3166573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94D2299-3846-D844-B978-A4D2993081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7598" y="3166573"/>
                  <a:ext cx="151541" cy="198628"/>
                </a:xfrm>
                <a:prstGeom prst="rect">
                  <a:avLst/>
                </a:prstGeom>
                <a:blipFill>
                  <a:blip r:embed="rId22"/>
                  <a:stretch>
                    <a:fillRect l="-23077" r="-23077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24251F5-871C-F347-AE46-7113286D6ABF}"/>
              </a:ext>
            </a:extLst>
          </p:cNvPr>
          <p:cNvSpPr txBox="1"/>
          <p:nvPr/>
        </p:nvSpPr>
        <p:spPr>
          <a:xfrm>
            <a:off x="5604522" y="2045680"/>
            <a:ext cx="90868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Stokes</a:t>
            </a:r>
          </a:p>
        </p:txBody>
      </p:sp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39A2A8F7-0886-ED41-91D5-773D4F372AC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49205" y="3014923"/>
            <a:ext cx="1404861" cy="92720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FFF1DA4-4377-8141-A81D-C8FFD057C6AB}"/>
              </a:ext>
            </a:extLst>
          </p:cNvPr>
          <p:cNvGrpSpPr/>
          <p:nvPr/>
        </p:nvGrpSpPr>
        <p:grpSpPr>
          <a:xfrm>
            <a:off x="7499481" y="3966112"/>
            <a:ext cx="1011967" cy="1008571"/>
            <a:chOff x="2626244" y="1860696"/>
            <a:chExt cx="2498653" cy="242422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596883-CDF5-2B4A-826B-0437B1ECAED8}"/>
                </a:ext>
              </a:extLst>
            </p:cNvPr>
            <p:cNvCxnSpPr>
              <a:cxnSpLocks/>
            </p:cNvCxnSpPr>
            <p:nvPr/>
          </p:nvCxnSpPr>
          <p:spPr>
            <a:xfrm>
              <a:off x="3880884" y="1860696"/>
              <a:ext cx="0" cy="2424223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EF23FE-714A-724B-AC89-C58A6975E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6244" y="3094074"/>
              <a:ext cx="2498653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62F1FA-8453-4547-874B-0B105B552C2D}"/>
                </a:ext>
              </a:extLst>
            </p:cNvPr>
            <p:cNvSpPr/>
            <p:nvPr/>
          </p:nvSpPr>
          <p:spPr>
            <a:xfrm>
              <a:off x="3147240" y="2360429"/>
              <a:ext cx="1456660" cy="146728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CEFDF6-5A18-A147-9F6B-133BEE11FA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241" y="2290808"/>
              <a:ext cx="1525775" cy="1536911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597A842-B2F6-4D4F-A5ED-AE3594E213E3}"/>
                </a:ext>
              </a:extLst>
            </p:cNvPr>
            <p:cNvCxnSpPr>
              <a:cxnSpLocks/>
            </p:cNvCxnSpPr>
            <p:nvPr/>
          </p:nvCxnSpPr>
          <p:spPr>
            <a:xfrm>
              <a:off x="3062795" y="2275367"/>
              <a:ext cx="1541104" cy="155235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7FAC002-637B-5C4B-B787-A534A4E7EF26}"/>
                    </a:ext>
                  </a:extLst>
                </p:cNvPr>
                <p:cNvSpPr txBox="1"/>
                <p:nvPr/>
              </p:nvSpPr>
              <p:spPr>
                <a:xfrm>
                  <a:off x="4148667" y="2690864"/>
                  <a:ext cx="311560" cy="463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7FAC002-637B-5C4B-B787-A534A4E7E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667" y="2690864"/>
                  <a:ext cx="311560" cy="463818"/>
                </a:xfrm>
                <a:prstGeom prst="rect">
                  <a:avLst/>
                </a:prstGeom>
                <a:blipFill>
                  <a:blip r:embed="rId24"/>
                  <a:stretch>
                    <a:fillRect l="-36364" r="-3636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595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699" y="358388"/>
            <a:ext cx="7458681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Challenging Problems for AMG (Cont.)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109662"/>
            <a:ext cx="6462600" cy="3867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Upscaling</a:t>
            </a:r>
          </a:p>
          <a:p>
            <a:pPr lvl="1">
              <a:spcAft>
                <a:spcPts val="200"/>
              </a:spcAft>
            </a:pPr>
            <a:r>
              <a:rPr lang="en-US" sz="1600" dirty="0"/>
              <a:t>Deriving equations at increasingly coarser scale</a:t>
            </a:r>
          </a:p>
          <a:p>
            <a:pPr lvl="1">
              <a:spcAft>
                <a:spcPts val="200"/>
              </a:spcAft>
            </a:pPr>
            <a:r>
              <a:rPr lang="en-US" sz="1600" dirty="0"/>
              <a:t>Creating </a:t>
            </a:r>
            <a:r>
              <a:rPr lang="en-US" sz="1600" dirty="0">
                <a:solidFill>
                  <a:srgbClr val="C00000"/>
                </a:solidFill>
              </a:rPr>
              <a:t>interpretable</a:t>
            </a:r>
            <a:r>
              <a:rPr lang="en-US" sz="1600" dirty="0"/>
              <a:t> coarse-level variables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Non-linear systems</a:t>
            </a:r>
          </a:p>
          <a:p>
            <a:pPr lvl="1">
              <a:spcAft>
                <a:spcPts val="200"/>
              </a:spcAft>
            </a:pPr>
            <a:r>
              <a:rPr lang="en-US" sz="1800" dirty="0"/>
              <a:t>where a coarse version is not given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Inverse Problems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Non-local equations </a:t>
            </a:r>
            <a:endParaRPr lang="en-US" sz="2000" dirty="0"/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Stochastic Optimization</a:t>
            </a:r>
            <a:endParaRPr lang="en-US" sz="2000" dirty="0"/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 geometric locations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 locality graph</a:t>
            </a:r>
            <a:endParaRPr lang="en-US" sz="20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EB4877-4CEB-024D-93FB-C95F85E8F99F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defRPr/>
            </a:pPr>
            <a:fld id="{9CDDD672-DA12-4D2F-9028-9E1A5A8581A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E68015-671C-504F-8FB9-FDB1FB1AF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92" t="70201" r="59206" b="11643"/>
          <a:stretch/>
        </p:blipFill>
        <p:spPr>
          <a:xfrm>
            <a:off x="8012794" y="1364298"/>
            <a:ext cx="823474" cy="859108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312342-0721-EB4A-B184-A666C1893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" t="71130" r="86947" b="11394"/>
          <a:stretch/>
        </p:blipFill>
        <p:spPr>
          <a:xfrm>
            <a:off x="6564223" y="1386182"/>
            <a:ext cx="790533" cy="826919"/>
          </a:xfrm>
          <a:prstGeom prst="rect">
            <a:avLst/>
          </a:prstGeom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1D675FC7-59A8-474B-8C2A-96DA3CF6C760}"/>
              </a:ext>
            </a:extLst>
          </p:cNvPr>
          <p:cNvSpPr/>
          <p:nvPr/>
        </p:nvSpPr>
        <p:spPr>
          <a:xfrm>
            <a:off x="7480707" y="1638248"/>
            <a:ext cx="435434" cy="27111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A9A83A-1DB8-1D49-975B-EC18CEE83145}"/>
              </a:ext>
            </a:extLst>
          </p:cNvPr>
          <p:cNvSpPr txBox="1"/>
          <p:nvPr/>
        </p:nvSpPr>
        <p:spPr>
          <a:xfrm>
            <a:off x="6892953" y="4114145"/>
            <a:ext cx="1763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Neural networks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0CD1D133-EFE5-3D4E-BBCC-C576685D90D9}"/>
              </a:ext>
            </a:extLst>
          </p:cNvPr>
          <p:cNvSpPr/>
          <p:nvPr/>
        </p:nvSpPr>
        <p:spPr>
          <a:xfrm>
            <a:off x="6536112" y="3853831"/>
            <a:ext cx="295275" cy="891383"/>
          </a:xfrm>
          <a:prstGeom prst="righ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>
              <a:highlight>
                <a:srgbClr val="000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55D92E-9311-C74F-A73A-91B872AC3A1B}"/>
                  </a:ext>
                </a:extLst>
              </p:cNvPr>
              <p:cNvSpPr txBox="1"/>
              <p:nvPr/>
            </p:nvSpPr>
            <p:spPr>
              <a:xfrm>
                <a:off x="6374566" y="3256384"/>
                <a:ext cx="2339131" cy="5650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55D92E-9311-C74F-A73A-91B872AC3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566" y="3256384"/>
                <a:ext cx="2339131" cy="565026"/>
              </a:xfrm>
              <a:prstGeom prst="rect">
                <a:avLst/>
              </a:prstGeom>
              <a:blipFill>
                <a:blip r:embed="rId4"/>
                <a:stretch>
                  <a:fillRect l="-25543" t="-153333" b="-2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126;p17">
            <a:extLst>
              <a:ext uri="{FF2B5EF4-FFF2-40B4-BE49-F238E27FC236}">
                <a16:creationId xmlns:a16="http://schemas.microsoft.com/office/drawing/2014/main" id="{34C41FFF-7721-7C42-A871-CDAE499283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75" y="4617808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6" grpId="0"/>
      <p:bldP spid="47" grpId="0" animBg="1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739348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94" name="Google Shape;94;p13"/>
          <p:cNvSpPr txBox="1"/>
          <p:nvPr/>
        </p:nvSpPr>
        <p:spPr>
          <a:xfrm>
            <a:off x="729280" y="1523401"/>
            <a:ext cx="4250361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5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SOLVE THE </a:t>
            </a:r>
            <a:r>
              <a:rPr lang="en-US" sz="15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1D HELMHOLTZ EQUATION</a:t>
            </a:r>
            <a:endParaRPr lang="en-US" sz="15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challenge: automatically derive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ray</a:t>
            </a: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coarse variables </a:t>
            </a: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wave</a:t>
            </a: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fine variables.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Don’t exploit particulars of Helmholtz or 1D.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Factor out other, unrelated difficulties.</a:t>
            </a:r>
          </a:p>
        </p:txBody>
      </p:sp>
      <p:sp>
        <p:nvSpPr>
          <p:cNvPr id="95" name="Google Shape;95;p13"/>
          <p:cNvSpPr txBox="1"/>
          <p:nvPr/>
        </p:nvSpPr>
        <p:spPr>
          <a:xfrm>
            <a:off x="4907280" y="1498393"/>
            <a:ext cx="4250362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800"/>
              </a:spcBef>
            </a:pPr>
            <a:r>
              <a:rPr lang="en-US" sz="15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DEVELOP </a:t>
            </a:r>
            <a:r>
              <a:rPr lang="en-US" sz="15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GENERAL MULTILEVEL PRINCIPLES</a:t>
            </a:r>
            <a:endParaRPr lang="en-US" sz="15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that can apply to a wide variety of problems.</a:t>
            </a:r>
            <a:endParaRPr sz="15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Problem: 1D Helmholtz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</p:spPr>
            <p:txBody>
              <a:bodyPr/>
              <a:lstStyle/>
              <a:p>
                <a:r>
                  <a:rPr lang="en-US" sz="1600" dirty="0"/>
                  <a:t>Discretization: 5-point,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-accurate.</a:t>
                </a:r>
              </a:p>
              <a:p>
                <a:r>
                  <a:rPr lang="en-US" sz="1600" dirty="0"/>
                  <a:t>Solve fast on a f</a:t>
                </a:r>
                <a:r>
                  <a:rPr lang="en-US" sz="1600" b="0" dirty="0"/>
                  <a:t>ixed domain size. Choose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𝑘h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b="0" dirty="0" err="1"/>
                  <a:t>s.t.</a:t>
                </a:r>
                <a:r>
                  <a:rPr lang="en-US" sz="1600" b="0" dirty="0"/>
                  <a:t> integer #wavelengths per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.</a:t>
                </a:r>
              </a:p>
              <a:p>
                <a:r>
                  <a:rPr lang="en-US" sz="1600" dirty="0"/>
                  <a:t>Periodicity factors out discretization accuracy, radiation B.C.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  <a:blipFill>
                <a:blip r:embed="rId2"/>
                <a:stretch>
                  <a:fillRect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/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blipFill>
                <a:blip r:embed="rId3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/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blipFill>
                <a:blip r:embed="rId4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/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blipFill>
                <a:blip r:embed="rId5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/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𝑘𝐿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blipFill>
                <a:blip r:embed="rId6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/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/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/>
              <p:nvPr/>
            </p:nvSpPr>
            <p:spPr>
              <a:xfrm>
                <a:off x="4786298" y="2910001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298" y="2910001"/>
                <a:ext cx="85630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/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/>
              <p:nvPr/>
            </p:nvSpPr>
            <p:spPr>
              <a:xfrm>
                <a:off x="4008453" y="2928099"/>
                <a:ext cx="1131664" cy="518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−30+12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53" y="2928099"/>
                <a:ext cx="1131664" cy="5182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E13F8E-FC74-0C4A-9470-48E809F422F9}"/>
                  </a:ext>
                </a:extLst>
              </p:cNvPr>
              <p:cNvSpPr txBox="1"/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E13F8E-FC74-0C4A-9470-48E809F42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blipFill>
                <a:blip r:embed="rId1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D44F7A9-2165-8C4C-B4A5-9A6DE533A747}"/>
              </a:ext>
            </a:extLst>
          </p:cNvPr>
          <p:cNvGrpSpPr/>
          <p:nvPr/>
        </p:nvGrpSpPr>
        <p:grpSpPr>
          <a:xfrm>
            <a:off x="1115359" y="2275596"/>
            <a:ext cx="6411155" cy="541802"/>
            <a:chOff x="1115359" y="2275596"/>
            <a:chExt cx="6411155" cy="54180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7E084EA-073C-5143-B742-45B5C0C11068}"/>
                </a:ext>
              </a:extLst>
            </p:cNvPr>
            <p:cNvCxnSpPr/>
            <p:nvPr/>
          </p:nvCxnSpPr>
          <p:spPr>
            <a:xfrm>
              <a:off x="1214381" y="2747109"/>
              <a:ext cx="63121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A655BD-2BE4-FF40-9B2B-4421683A51E6}"/>
                </a:ext>
              </a:extLst>
            </p:cNvPr>
            <p:cNvSpPr/>
            <p:nvPr/>
          </p:nvSpPr>
          <p:spPr>
            <a:xfrm>
              <a:off x="1200341" y="2683315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45BE11-1162-054B-A270-B1A32B35D451}"/>
                </a:ext>
              </a:extLst>
            </p:cNvPr>
            <p:cNvSpPr/>
            <p:nvPr/>
          </p:nvSpPr>
          <p:spPr>
            <a:xfrm>
              <a:off x="1989245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7248F2-D222-2548-A5B3-423504BCF387}"/>
                </a:ext>
              </a:extLst>
            </p:cNvPr>
            <p:cNvSpPr/>
            <p:nvPr/>
          </p:nvSpPr>
          <p:spPr>
            <a:xfrm>
              <a:off x="2778149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BA1FB2-9AC6-0548-B2BC-2D7C49F0E105}"/>
                </a:ext>
              </a:extLst>
            </p:cNvPr>
            <p:cNvSpPr/>
            <p:nvPr/>
          </p:nvSpPr>
          <p:spPr>
            <a:xfrm>
              <a:off x="3579030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7720CE-77D2-374E-95E9-6407650622F2}"/>
                </a:ext>
              </a:extLst>
            </p:cNvPr>
            <p:cNvSpPr/>
            <p:nvPr/>
          </p:nvSpPr>
          <p:spPr>
            <a:xfrm>
              <a:off x="4344447" y="2674523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8AC3849-CBBA-3E44-B0B1-AEB968608FA1}"/>
                </a:ext>
              </a:extLst>
            </p:cNvPr>
            <p:cNvSpPr/>
            <p:nvPr/>
          </p:nvSpPr>
          <p:spPr>
            <a:xfrm>
              <a:off x="5144861" y="2674523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C0B6691-5BE1-7049-90FD-42C85FEF6F8E}"/>
                </a:ext>
              </a:extLst>
            </p:cNvPr>
            <p:cNvSpPr/>
            <p:nvPr/>
          </p:nvSpPr>
          <p:spPr>
            <a:xfrm>
              <a:off x="5933765" y="2680368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CD816D-6D55-DB47-807A-F0704E96AAFB}"/>
                </a:ext>
              </a:extLst>
            </p:cNvPr>
            <p:cNvSpPr/>
            <p:nvPr/>
          </p:nvSpPr>
          <p:spPr>
            <a:xfrm>
              <a:off x="6722669" y="2676525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A44E099-CE69-1C43-95E5-D7AB261B3AFF}"/>
                    </a:ext>
                  </a:extLst>
                </p:cNvPr>
                <p:cNvSpPr txBox="1"/>
                <p:nvPr/>
              </p:nvSpPr>
              <p:spPr>
                <a:xfrm>
                  <a:off x="1115359" y="2319115"/>
                  <a:ext cx="325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A44E099-CE69-1C43-95E5-D7AB261B3A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359" y="2319115"/>
                  <a:ext cx="325315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2C1A76B-4E20-4049-B994-DB0F3A6D41FD}"/>
                    </a:ext>
                  </a:extLst>
                </p:cNvPr>
                <p:cNvSpPr txBox="1"/>
                <p:nvPr/>
              </p:nvSpPr>
              <p:spPr>
                <a:xfrm>
                  <a:off x="1893628" y="2310964"/>
                  <a:ext cx="325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2C1A76B-4E20-4049-B994-DB0F3A6D4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3628" y="2310964"/>
                  <a:ext cx="325315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7CAB459-3046-8040-A967-34DC1A5C8071}"/>
                    </a:ext>
                  </a:extLst>
                </p:cNvPr>
                <p:cNvSpPr txBox="1"/>
                <p:nvPr/>
              </p:nvSpPr>
              <p:spPr>
                <a:xfrm>
                  <a:off x="6427178" y="2289801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7CAB459-3046-8040-A967-34DC1A5C8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178" y="2289801"/>
                  <a:ext cx="727578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39A4A15-47F5-C746-A396-88827C6B98F9}"/>
                    </a:ext>
                  </a:extLst>
                </p:cNvPr>
                <p:cNvSpPr txBox="1"/>
                <p:nvPr/>
              </p:nvSpPr>
              <p:spPr>
                <a:xfrm>
                  <a:off x="5991925" y="2275596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39A4A15-47F5-C746-A396-88827C6B9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1925" y="2275596"/>
                  <a:ext cx="7275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8357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21" grpId="0"/>
      <p:bldP spid="42" grpId="0"/>
      <p:bldP spid="44" grpId="0"/>
      <p:bldP spid="45" grpId="0"/>
      <p:bldP spid="46" grpId="0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Problem: 1D Helmholtz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</p:spPr>
            <p:txBody>
              <a:bodyPr/>
              <a:lstStyle/>
              <a:p>
                <a:r>
                  <a:rPr lang="en-US" sz="1600" b="0" dirty="0"/>
                  <a:t>Fixed domain size.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=96, 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=0.523…</m:t>
                    </m:r>
                  </m:oMath>
                </a14:m>
                <a:endParaRPr lang="en-US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/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blipFill>
                <a:blip r:embed="rId3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/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blipFill>
                <a:blip r:embed="rId4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E084EA-073C-5143-B742-45B5C0C11068}"/>
              </a:ext>
            </a:extLst>
          </p:cNvPr>
          <p:cNvCxnSpPr/>
          <p:nvPr/>
        </p:nvCxnSpPr>
        <p:spPr>
          <a:xfrm>
            <a:off x="1214381" y="2747109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/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blipFill>
                <a:blip r:embed="rId5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58A655BD-2BE4-FF40-9B2B-4421683A51E6}"/>
              </a:ext>
            </a:extLst>
          </p:cNvPr>
          <p:cNvSpPr/>
          <p:nvPr/>
        </p:nvSpPr>
        <p:spPr>
          <a:xfrm>
            <a:off x="1200341" y="268331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45BE11-1162-054B-A270-B1A32B35D451}"/>
              </a:ext>
            </a:extLst>
          </p:cNvPr>
          <p:cNvSpPr/>
          <p:nvPr/>
        </p:nvSpPr>
        <p:spPr>
          <a:xfrm>
            <a:off x="1989245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7248F2-D222-2548-A5B3-423504BCF387}"/>
              </a:ext>
            </a:extLst>
          </p:cNvPr>
          <p:cNvSpPr/>
          <p:nvPr/>
        </p:nvSpPr>
        <p:spPr>
          <a:xfrm>
            <a:off x="2778149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BA1FB2-9AC6-0548-B2BC-2D7C49F0E105}"/>
              </a:ext>
            </a:extLst>
          </p:cNvPr>
          <p:cNvSpPr/>
          <p:nvPr/>
        </p:nvSpPr>
        <p:spPr>
          <a:xfrm>
            <a:off x="3579030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720CE-77D2-374E-95E9-6407650622F2}"/>
              </a:ext>
            </a:extLst>
          </p:cNvPr>
          <p:cNvSpPr/>
          <p:nvPr/>
        </p:nvSpPr>
        <p:spPr>
          <a:xfrm>
            <a:off x="4344447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AC3849-CBBA-3E44-B0B1-AEB968608FA1}"/>
              </a:ext>
            </a:extLst>
          </p:cNvPr>
          <p:cNvSpPr/>
          <p:nvPr/>
        </p:nvSpPr>
        <p:spPr>
          <a:xfrm>
            <a:off x="5144861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0B6691-5BE1-7049-90FD-42C85FEF6F8E}"/>
              </a:ext>
            </a:extLst>
          </p:cNvPr>
          <p:cNvSpPr/>
          <p:nvPr/>
        </p:nvSpPr>
        <p:spPr>
          <a:xfrm>
            <a:off x="5933765" y="268036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CD816D-6D55-DB47-807A-F0704E96AAFB}"/>
              </a:ext>
            </a:extLst>
          </p:cNvPr>
          <p:cNvSpPr/>
          <p:nvPr/>
        </p:nvSpPr>
        <p:spPr>
          <a:xfrm>
            <a:off x="6722669" y="267652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/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𝑘𝐿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blipFill>
                <a:blip r:embed="rId6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D1320C3-4874-9E42-B683-2D39D81DA2DE}"/>
              </a:ext>
            </a:extLst>
          </p:cNvPr>
          <p:cNvGrpSpPr/>
          <p:nvPr/>
        </p:nvGrpSpPr>
        <p:grpSpPr>
          <a:xfrm>
            <a:off x="1011713" y="4069238"/>
            <a:ext cx="476432" cy="435429"/>
            <a:chOff x="6690792" y="3328730"/>
            <a:chExt cx="568200" cy="519300"/>
          </a:xfrm>
        </p:grpSpPr>
        <p:sp>
          <p:nvSpPr>
            <p:cNvPr id="25" name="Google Shape;266;p29">
              <a:extLst>
                <a:ext uri="{FF2B5EF4-FFF2-40B4-BE49-F238E27FC236}">
                  <a16:creationId xmlns:a16="http://schemas.microsoft.com/office/drawing/2014/main" id="{EC8C3109-72A9-6A44-B63B-FBA89744C16C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71;p29">
              <a:extLst>
                <a:ext uri="{FF2B5EF4-FFF2-40B4-BE49-F238E27FC236}">
                  <a16:creationId xmlns:a16="http://schemas.microsoft.com/office/drawing/2014/main" id="{F52BB531-9344-E444-8040-C4FCE5314DB7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27" name="Google Shape;272;p29">
                <a:extLst>
                  <a:ext uri="{FF2B5EF4-FFF2-40B4-BE49-F238E27FC236}">
                    <a16:creationId xmlns:a16="http://schemas.microsoft.com/office/drawing/2014/main" id="{2F6480F3-DB2B-5A42-87E1-0BF3D29E4E4F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73;p29">
                <a:extLst>
                  <a:ext uri="{FF2B5EF4-FFF2-40B4-BE49-F238E27FC236}">
                    <a16:creationId xmlns:a16="http://schemas.microsoft.com/office/drawing/2014/main" id="{1F8F0B17-04C9-404E-8198-720852328221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74;p29">
                <a:extLst>
                  <a:ext uri="{FF2B5EF4-FFF2-40B4-BE49-F238E27FC236}">
                    <a16:creationId xmlns:a16="http://schemas.microsoft.com/office/drawing/2014/main" id="{B87655A6-3650-B84C-8590-C56A48E1E64D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75;p29">
                <a:extLst>
                  <a:ext uri="{FF2B5EF4-FFF2-40B4-BE49-F238E27FC236}">
                    <a16:creationId xmlns:a16="http://schemas.microsoft.com/office/drawing/2014/main" id="{5E46C48C-A533-B948-AF65-224E1082AE2D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76;p29">
                <a:extLst>
                  <a:ext uri="{FF2B5EF4-FFF2-40B4-BE49-F238E27FC236}">
                    <a16:creationId xmlns:a16="http://schemas.microsoft.com/office/drawing/2014/main" id="{CF2853A0-0DE3-0749-9E97-E5CAD10C2349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D28EF0F-C1D5-734C-A2FB-7735F959309D}"/>
              </a:ext>
            </a:extLst>
          </p:cNvPr>
          <p:cNvSpPr txBox="1"/>
          <p:nvPr/>
        </p:nvSpPr>
        <p:spPr>
          <a:xfrm>
            <a:off x="1509831" y="3995665"/>
            <a:ext cx="2980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Repetitiveness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We exploit the equations’ repetitiveness for simplicity &amp; eyeing upscaling.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/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/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/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/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−0.083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/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1.333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/>
              <p:nvPr/>
            </p:nvSpPr>
            <p:spPr>
              <a:xfrm>
                <a:off x="4786298" y="2901209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1.333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298" y="2901209"/>
                <a:ext cx="85630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/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−0.083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/>
              <p:nvPr/>
            </p:nvSpPr>
            <p:spPr>
              <a:xfrm>
                <a:off x="3797441" y="2901723"/>
                <a:ext cx="113166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−2.226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41" y="2901723"/>
                <a:ext cx="113166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F01E33-2B23-E948-9D3F-419D46E81C47}"/>
                  </a:ext>
                </a:extLst>
              </p:cNvPr>
              <p:cNvSpPr txBox="1"/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F01E33-2B23-E948-9D3F-419D46E81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blipFill>
                <a:blip r:embed="rId1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982B70-F047-C046-BBBF-C78D12244CBC}"/>
                  </a:ext>
                </a:extLst>
              </p:cNvPr>
              <p:cNvSpPr txBox="1"/>
              <p:nvPr/>
            </p:nvSpPr>
            <p:spPr>
              <a:xfrm>
                <a:off x="5991925" y="2275596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982B70-F047-C046-BBBF-C78D12244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5" y="2275596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16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2773</TotalTime>
  <Words>1893</Words>
  <Application>Microsoft Macintosh PowerPoint</Application>
  <PresentationFormat>On-screen Show (16:9)</PresentationFormat>
  <Paragraphs>440</Paragraphs>
  <Slides>36</Slides>
  <Notes>24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Raleway</vt:lpstr>
      <vt:lpstr>Open Sans</vt:lpstr>
      <vt:lpstr>Cambria Math</vt:lpstr>
      <vt:lpstr>Arial</vt:lpstr>
      <vt:lpstr>Lato</vt:lpstr>
      <vt:lpstr>Antonio template</vt:lpstr>
      <vt:lpstr>AMG+: Extended Multilevel Principles  Illustrated on the 1D Helmholtz Equation</vt:lpstr>
      <vt:lpstr>Team</vt:lpstr>
      <vt:lpstr> MOTIVATION</vt:lpstr>
      <vt:lpstr>PowerPoint Presentation</vt:lpstr>
      <vt:lpstr>Challenging Problems for AMG</vt:lpstr>
      <vt:lpstr>Challenging Problems for AMG (Cont.)</vt:lpstr>
      <vt:lpstr>Goals</vt:lpstr>
      <vt:lpstr>Model Problem: 1D Helmholtz</vt:lpstr>
      <vt:lpstr>Model Problem: 1D Helmholtz</vt:lpstr>
      <vt:lpstr>1. Relaxation</vt:lpstr>
      <vt:lpstr>Assessing Relaxation: Shrinkage Factor</vt:lpstr>
      <vt:lpstr>Shrinkage Factor In Action</vt:lpstr>
      <vt:lpstr>2. Test Functions</vt:lpstr>
      <vt:lpstr>Test Functions (TFs)</vt:lpstr>
      <vt:lpstr>3. SVD Coarsening</vt:lpstr>
      <vt:lpstr>Quick Notation</vt:lpstr>
      <vt:lpstr>Sample Windows from single TF</vt:lpstr>
      <vt:lpstr>SVD Coarsening in Action: Agg Size =4</vt:lpstr>
      <vt:lpstr>SVD Coarsening in Action: Agg Size =6</vt:lpstr>
      <vt:lpstr>How to choose  n_c = #components?</vt:lpstr>
      <vt:lpstr>4. Quantitative Quality Prediction</vt:lpstr>
      <vt:lpstr>Mock Cycle: Predictor of 2-level Convergence</vt:lpstr>
      <vt:lpstr>Mock Cycle in Action: Convergence</vt:lpstr>
      <vt:lpstr>Mock Cycle in Action: Efficiency</vt:lpstr>
      <vt:lpstr>5. Interpolation</vt:lpstr>
      <vt:lpstr>Ridge Least-Squares Fitting to TFs </vt:lpstr>
      <vt:lpstr>Mock Cycle vs. 2-level</vt:lpstr>
      <vt:lpstr>6. Bootstrap</vt:lpstr>
      <vt:lpstr>Coarse-level Equations</vt:lpstr>
      <vt:lpstr>Invested Work</vt:lpstr>
      <vt:lpstr>7.  Coarse-level Construction is Local,</vt:lpstr>
      <vt:lpstr>Coarse-level Construction is Local (In Principle)</vt:lpstr>
      <vt:lpstr>Systematic Upscaling (WIP)</vt:lpstr>
      <vt:lpstr>Recap of AMG+ Principles</vt:lpstr>
      <vt:lpstr>Thanks!</vt:lpstr>
      <vt:lpstr> EXTRA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Livne, Oren E</cp:lastModifiedBy>
  <cp:revision>158</cp:revision>
  <dcterms:modified xsi:type="dcterms:W3CDTF">2021-12-14T14:30:09Z</dcterms:modified>
</cp:coreProperties>
</file>